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0"/>
  </p:notesMasterIdLst>
  <p:handoutMasterIdLst>
    <p:handoutMasterId r:id="rId51"/>
  </p:handoutMasterIdLst>
  <p:sldIdLst>
    <p:sldId id="710" r:id="rId5"/>
    <p:sldId id="778" r:id="rId6"/>
    <p:sldId id="679" r:id="rId7"/>
    <p:sldId id="661" r:id="rId8"/>
    <p:sldId id="779" r:id="rId9"/>
    <p:sldId id="675" r:id="rId10"/>
    <p:sldId id="676" r:id="rId11"/>
    <p:sldId id="768" r:id="rId12"/>
    <p:sldId id="767" r:id="rId13"/>
    <p:sldId id="769" r:id="rId14"/>
    <p:sldId id="770" r:id="rId15"/>
    <p:sldId id="662" r:id="rId16"/>
    <p:sldId id="663" r:id="rId17"/>
    <p:sldId id="691" r:id="rId18"/>
    <p:sldId id="786" r:id="rId19"/>
    <p:sldId id="788" r:id="rId20"/>
    <p:sldId id="789" r:id="rId21"/>
    <p:sldId id="664" r:id="rId22"/>
    <p:sldId id="783" r:id="rId23"/>
    <p:sldId id="784" r:id="rId24"/>
    <p:sldId id="685" r:id="rId25"/>
    <p:sldId id="782" r:id="rId26"/>
    <p:sldId id="790" r:id="rId27"/>
    <p:sldId id="775" r:id="rId28"/>
    <p:sldId id="791" r:id="rId29"/>
    <p:sldId id="776" r:id="rId30"/>
    <p:sldId id="715" r:id="rId31"/>
    <p:sldId id="689" r:id="rId32"/>
    <p:sldId id="712" r:id="rId33"/>
    <p:sldId id="714" r:id="rId34"/>
    <p:sldId id="764" r:id="rId35"/>
    <p:sldId id="700" r:id="rId36"/>
    <p:sldId id="701" r:id="rId37"/>
    <p:sldId id="702" r:id="rId38"/>
    <p:sldId id="703" r:id="rId39"/>
    <p:sldId id="704" r:id="rId40"/>
    <p:sldId id="705" r:id="rId41"/>
    <p:sldId id="706" r:id="rId42"/>
    <p:sldId id="707" r:id="rId43"/>
    <p:sldId id="693" r:id="rId44"/>
    <p:sldId id="765" r:id="rId45"/>
    <p:sldId id="717" r:id="rId46"/>
    <p:sldId id="774" r:id="rId47"/>
    <p:sldId id="772" r:id="rId48"/>
    <p:sldId id="600" r:id="rId49"/>
  </p:sldIdLst>
  <p:sldSz cx="9144000" cy="5143500" type="screen16x9"/>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5" userDrawn="1">
          <p15:clr>
            <a:srgbClr val="A4A3A4"/>
          </p15:clr>
        </p15:guide>
        <p15:guide id="2" orient="horz" pos="622">
          <p15:clr>
            <a:srgbClr val="A4A3A4"/>
          </p15:clr>
        </p15:guide>
        <p15:guide id="3" pos="272" userDrawn="1">
          <p15:clr>
            <a:srgbClr val="A4A3A4"/>
          </p15:clr>
        </p15:guide>
        <p15:guide id="4" pos="2653">
          <p15:clr>
            <a:srgbClr val="A4A3A4"/>
          </p15:clr>
        </p15:guide>
        <p15:guide id="5" pos="4922">
          <p15:clr>
            <a:srgbClr val="A4A3A4"/>
          </p15:clr>
        </p15:guide>
        <p15:guide id="6" pos="2562">
          <p15:clr>
            <a:srgbClr val="A4A3A4"/>
          </p15:clr>
        </p15:guide>
        <p15:guide id="7" orient="horz" pos="675">
          <p15:clr>
            <a:srgbClr val="A4A3A4"/>
          </p15:clr>
        </p15:guide>
        <p15:guide id="8" pos="2809">
          <p15:clr>
            <a:srgbClr val="A4A3A4"/>
          </p15:clr>
        </p15:guide>
        <p15:guide id="9" pos="5210">
          <p15:clr>
            <a:srgbClr val="A4A3A4"/>
          </p15:clr>
        </p15:guide>
        <p15:guide id="10" pos="2696">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E60000"/>
    <a:srgbClr val="FFEFEF"/>
    <a:srgbClr val="FFC7C7"/>
    <a:srgbClr val="000000"/>
    <a:srgbClr val="FFD5D5"/>
    <a:srgbClr val="FFFF00"/>
    <a:srgbClr val="CEEAB0"/>
    <a:srgbClr val="9FE6FF"/>
    <a:srgbClr val="B14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93411" autoAdjust="0"/>
  </p:normalViewPr>
  <p:slideViewPr>
    <p:cSldViewPr snapToGrid="0" showGuides="1">
      <p:cViewPr varScale="1">
        <p:scale>
          <a:sx n="108" d="100"/>
          <a:sy n="108" d="100"/>
        </p:scale>
        <p:origin x="1290" y="108"/>
      </p:cViewPr>
      <p:guideLst>
        <p:guide orient="horz" pos="2935"/>
        <p:guide orient="horz" pos="622"/>
        <p:guide pos="272"/>
        <p:guide pos="2653"/>
        <p:guide pos="4922"/>
        <p:guide pos="2562"/>
        <p:guide orient="horz" pos="675"/>
        <p:guide pos="2809"/>
        <p:guide pos="5210"/>
        <p:guide pos="26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3" d="100"/>
          <a:sy n="73" d="100"/>
        </p:scale>
        <p:origin x="-2226"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dirty="0">
              <a:latin typeface="Vodafone Rg" pitchFamily="34" charset="0"/>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F9584B7D-F332-42E4-B349-DEDC589F1ADB}" type="datetimeFigureOut">
              <a:rPr lang="en-GB" smtClean="0">
                <a:latin typeface="Vodafone Rg" pitchFamily="34" charset="0"/>
              </a:rPr>
              <a:pPr/>
              <a:t>07/01/2021</a:t>
            </a:fld>
            <a:endParaRPr lang="en-GB" dirty="0">
              <a:latin typeface="Vodafone Rg" pitchFamily="34" charset="0"/>
            </a:endParaRPr>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dirty="0">
              <a:latin typeface="Vodafone Rg" pitchFamily="34" charset="0"/>
            </a:endParaRPr>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A1C1BE2-1563-4C9C-8E4A-C427D52BD2E1}" type="slidenum">
              <a:rPr lang="en-GB" smtClean="0">
                <a:latin typeface="Vodafone Rg" pitchFamily="34" charset="0"/>
              </a:rPr>
              <a:pPr/>
              <a:t>‹Nº›</a:t>
            </a:fld>
            <a:endParaRPr lang="en-GB" dirty="0">
              <a:latin typeface="Vodafone Rg" pitchFamily="34" charset="0"/>
            </a:endParaRPr>
          </a:p>
        </p:txBody>
      </p:sp>
    </p:spTree>
    <p:extLst>
      <p:ext uri="{BB962C8B-B14F-4D97-AF65-F5344CB8AC3E}">
        <p14:creationId xmlns:p14="http://schemas.microsoft.com/office/powerpoint/2010/main" val="428074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Vodafone Rg" pitchFamily="34" charset="0"/>
              </a:defRPr>
            </a:lvl1pPr>
          </a:lstStyle>
          <a:p>
            <a:endParaRPr lang="en-GB"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Vodafone Rg" pitchFamily="34" charset="0"/>
              </a:defRPr>
            </a:lvl1pPr>
          </a:lstStyle>
          <a:p>
            <a:fld id="{53ACD7AC-7E6F-4F59-A8AC-F454A6DBBD3A}" type="datetimeFigureOut">
              <a:rPr lang="en-GB" smtClean="0"/>
              <a:pPr/>
              <a:t>07/01/2021</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3"/>
            <a:ext cx="2889938" cy="496411"/>
          </a:xfrm>
          <a:prstGeom prst="rect">
            <a:avLst/>
          </a:prstGeom>
        </p:spPr>
        <p:txBody>
          <a:bodyPr vert="horz" lIns="91440" tIns="45720" rIns="91440" bIns="45720" rtlCol="0" anchor="b"/>
          <a:lstStyle>
            <a:lvl1pPr algn="l">
              <a:defRPr sz="1200">
                <a:latin typeface="Vodafone Rg" pitchFamily="34" charset="0"/>
              </a:defRPr>
            </a:lvl1pPr>
          </a:lstStyle>
          <a:p>
            <a:endParaRPr lang="en-GB" dirty="0"/>
          </a:p>
        </p:txBody>
      </p:sp>
      <p:sp>
        <p:nvSpPr>
          <p:cNvPr id="7" name="Slide Number Placeholder 6"/>
          <p:cNvSpPr>
            <a:spLocks noGrp="1"/>
          </p:cNvSpPr>
          <p:nvPr>
            <p:ph type="sldNum" sz="quarter" idx="5"/>
          </p:nvPr>
        </p:nvSpPr>
        <p:spPr>
          <a:xfrm>
            <a:off x="3777607" y="9430093"/>
            <a:ext cx="2889938" cy="496411"/>
          </a:xfrm>
          <a:prstGeom prst="rect">
            <a:avLst/>
          </a:prstGeom>
        </p:spPr>
        <p:txBody>
          <a:bodyPr vert="horz" lIns="91440" tIns="45720" rIns="91440" bIns="45720" rtlCol="0" anchor="b"/>
          <a:lstStyle>
            <a:lvl1pPr algn="r">
              <a:defRPr sz="1200">
                <a:latin typeface="Vodafone Rg" pitchFamily="34" charset="0"/>
              </a:defRPr>
            </a:lvl1pPr>
          </a:lstStyle>
          <a:p>
            <a:fld id="{2B3E1866-6ABF-4414-AFB5-B91146A1FA19}" type="slidenum">
              <a:rPr lang="en-GB" smtClean="0"/>
              <a:pPr/>
              <a:t>‹Nº›</a:t>
            </a:fld>
            <a:endParaRPr lang="en-GB" dirty="0"/>
          </a:p>
        </p:txBody>
      </p:sp>
    </p:spTree>
    <p:extLst>
      <p:ext uri="{BB962C8B-B14F-4D97-AF65-F5344CB8AC3E}">
        <p14:creationId xmlns:p14="http://schemas.microsoft.com/office/powerpoint/2010/main" val="22080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odafone Rg" pitchFamily="34" charset="0"/>
        <a:ea typeface="+mn-ea"/>
        <a:cs typeface="+mn-cs"/>
      </a:defRPr>
    </a:lvl1pPr>
    <a:lvl2pPr marL="457200" algn="l" defTabSz="914400" rtl="0" eaLnBrk="1" latinLnBrk="0" hangingPunct="1">
      <a:defRPr sz="1200" kern="1200">
        <a:solidFill>
          <a:schemeClr val="tx1"/>
        </a:solidFill>
        <a:latin typeface="Vodafone Rg" pitchFamily="34" charset="0"/>
        <a:ea typeface="+mn-ea"/>
        <a:cs typeface="+mn-cs"/>
      </a:defRPr>
    </a:lvl2pPr>
    <a:lvl3pPr marL="914400" algn="l" defTabSz="914400" rtl="0" eaLnBrk="1" latinLnBrk="0" hangingPunct="1">
      <a:defRPr sz="1200" kern="1200">
        <a:solidFill>
          <a:schemeClr val="tx1"/>
        </a:solidFill>
        <a:latin typeface="Vodafone Rg" pitchFamily="34" charset="0"/>
        <a:ea typeface="+mn-ea"/>
        <a:cs typeface="+mn-cs"/>
      </a:defRPr>
    </a:lvl3pPr>
    <a:lvl4pPr marL="1371600" algn="l" defTabSz="914400" rtl="0" eaLnBrk="1" latinLnBrk="0" hangingPunct="1">
      <a:defRPr sz="1200" kern="1200">
        <a:solidFill>
          <a:schemeClr val="tx1"/>
        </a:solidFill>
        <a:latin typeface="Vodafone Rg" pitchFamily="34" charset="0"/>
        <a:ea typeface="+mn-ea"/>
        <a:cs typeface="+mn-cs"/>
      </a:defRPr>
    </a:lvl4pPr>
    <a:lvl5pPr marL="1828800" algn="l" defTabSz="914400" rtl="0" eaLnBrk="1" latinLnBrk="0" hangingPunct="1">
      <a:defRPr sz="1200" kern="1200">
        <a:solidFill>
          <a:schemeClr val="tx1"/>
        </a:solidFill>
        <a:latin typeface="Vodafone Rg"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3E1866-6ABF-4414-AFB5-B91146A1FA19}" type="slidenum">
              <a:rPr lang="en-GB" smtClean="0"/>
              <a:pPr/>
              <a:t>1</a:t>
            </a:fld>
            <a:endParaRPr lang="en-GB" dirty="0"/>
          </a:p>
        </p:txBody>
      </p:sp>
    </p:spTree>
    <p:extLst>
      <p:ext uri="{BB962C8B-B14F-4D97-AF65-F5344CB8AC3E}">
        <p14:creationId xmlns:p14="http://schemas.microsoft.com/office/powerpoint/2010/main" val="194835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6935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5058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
        <p:nvSpPr>
          <p:cNvPr id="2" name="Marcador de notas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2064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a:solidFill>
                  <a:srgbClr val="F50000"/>
                </a:solidFill>
                <a:latin typeface="Arial" charset="0"/>
              </a:rPr>
              <a:t>Pasos</a:t>
            </a:r>
            <a:endParaRPr lang="en-GB" sz="1800" b="1">
              <a:solidFill>
                <a:srgbClr val="F50000"/>
              </a:solidFill>
              <a:latin typeface="Arial" charset="0"/>
            </a:endParaRPr>
          </a:p>
        </p:txBody>
      </p:sp>
    </p:spTree>
    <p:extLst>
      <p:ext uri="{BB962C8B-B14F-4D97-AF65-F5344CB8AC3E}">
        <p14:creationId xmlns:p14="http://schemas.microsoft.com/office/powerpoint/2010/main" val="230696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a:solidFill>
                  <a:srgbClr val="F50000"/>
                </a:solidFill>
                <a:latin typeface="Arial" charset="0"/>
              </a:rPr>
              <a:t>Pasos</a:t>
            </a:r>
            <a:endParaRPr lang="en-GB" sz="1800" b="1">
              <a:solidFill>
                <a:srgbClr val="F50000"/>
              </a:solidFill>
              <a:latin typeface="Arial" charset="0"/>
            </a:endParaRPr>
          </a:p>
        </p:txBody>
      </p:sp>
    </p:spTree>
    <p:extLst>
      <p:ext uri="{BB962C8B-B14F-4D97-AF65-F5344CB8AC3E}">
        <p14:creationId xmlns:p14="http://schemas.microsoft.com/office/powerpoint/2010/main" val="350726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a:solidFill>
                  <a:srgbClr val="F50000"/>
                </a:solidFill>
                <a:latin typeface="Arial" charset="0"/>
              </a:rPr>
              <a:t>Pasos</a:t>
            </a:r>
            <a:endParaRPr lang="en-GB" sz="1800" b="1">
              <a:solidFill>
                <a:srgbClr val="F50000"/>
              </a:solidFill>
              <a:latin typeface="Arial" charset="0"/>
            </a:endParaRPr>
          </a:p>
        </p:txBody>
      </p:sp>
    </p:spTree>
    <p:extLst>
      <p:ext uri="{BB962C8B-B14F-4D97-AF65-F5344CB8AC3E}">
        <p14:creationId xmlns:p14="http://schemas.microsoft.com/office/powerpoint/2010/main" val="136564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60633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33656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13667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3E1866-6ABF-4414-AFB5-B91146A1FA19}" type="slidenum">
              <a:rPr lang="en-GB" smtClean="0"/>
              <a:pPr/>
              <a:t>40</a:t>
            </a:fld>
            <a:endParaRPr lang="en-GB" dirty="0"/>
          </a:p>
        </p:txBody>
      </p:sp>
    </p:spTree>
    <p:extLst>
      <p:ext uri="{BB962C8B-B14F-4D97-AF65-F5344CB8AC3E}">
        <p14:creationId xmlns:p14="http://schemas.microsoft.com/office/powerpoint/2010/main" val="338400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3E1866-6ABF-4414-AFB5-B91146A1FA19}" type="slidenum">
              <a:rPr lang="en-GB" smtClean="0"/>
              <a:pPr/>
              <a:t>7</a:t>
            </a:fld>
            <a:endParaRPr lang="en-GB" dirty="0"/>
          </a:p>
        </p:txBody>
      </p:sp>
    </p:spTree>
    <p:extLst>
      <p:ext uri="{BB962C8B-B14F-4D97-AF65-F5344CB8AC3E}">
        <p14:creationId xmlns:p14="http://schemas.microsoft.com/office/powerpoint/2010/main" val="109533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53515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592018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3E1866-6ABF-4414-AFB5-B91146A1FA19}" type="slidenum">
              <a:rPr lang="en-GB" smtClean="0"/>
              <a:pPr/>
              <a:t>45</a:t>
            </a:fld>
            <a:endParaRPr lang="en-GB" dirty="0"/>
          </a:p>
        </p:txBody>
      </p:sp>
    </p:spTree>
    <p:extLst>
      <p:ext uri="{BB962C8B-B14F-4D97-AF65-F5344CB8AC3E}">
        <p14:creationId xmlns:p14="http://schemas.microsoft.com/office/powerpoint/2010/main" val="118218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308080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179773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471D9A-2FEC-4830-BF2B-CE707D39AD61}" type="slidenum">
              <a:rPr lang="es-ES" smtClean="0"/>
              <a:t>10</a:t>
            </a:fld>
            <a:endParaRPr lang="es-ES" dirty="0"/>
          </a:p>
        </p:txBody>
      </p:sp>
    </p:spTree>
    <p:extLst>
      <p:ext uri="{BB962C8B-B14F-4D97-AF65-F5344CB8AC3E}">
        <p14:creationId xmlns:p14="http://schemas.microsoft.com/office/powerpoint/2010/main" val="207848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D471D9A-2FEC-4830-BF2B-CE707D39AD61}" type="slidenum">
              <a:rPr lang="es-ES" smtClean="0"/>
              <a:t>11</a:t>
            </a:fld>
            <a:endParaRPr lang="es-ES" dirty="0"/>
          </a:p>
        </p:txBody>
      </p:sp>
    </p:spTree>
    <p:extLst>
      <p:ext uri="{BB962C8B-B14F-4D97-AF65-F5344CB8AC3E}">
        <p14:creationId xmlns:p14="http://schemas.microsoft.com/office/powerpoint/2010/main" val="264934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193687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252437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Text Box 3"/>
          <p:cNvSpPr txBox="1">
            <a:spLocks noChangeArrowheads="1"/>
          </p:cNvSpPr>
          <p:nvPr/>
        </p:nvSpPr>
        <p:spPr bwMode="auto">
          <a:xfrm>
            <a:off x="1050925" y="468313"/>
            <a:ext cx="857250" cy="42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800" b="1" dirty="0">
                <a:solidFill>
                  <a:srgbClr val="F50000"/>
                </a:solidFill>
                <a:latin typeface="Arial" charset="0"/>
              </a:rPr>
              <a:t>Pasos</a:t>
            </a:r>
            <a:endParaRPr lang="en-GB" sz="1800" b="1" dirty="0">
              <a:solidFill>
                <a:srgbClr val="F50000"/>
              </a:solidFill>
              <a:latin typeface="Arial" charset="0"/>
            </a:endParaRPr>
          </a:p>
        </p:txBody>
      </p:sp>
    </p:spTree>
    <p:extLst>
      <p:ext uri="{BB962C8B-B14F-4D97-AF65-F5344CB8AC3E}">
        <p14:creationId xmlns:p14="http://schemas.microsoft.com/office/powerpoint/2010/main" val="405071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bit.ly/UIVd2O"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0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8993"/>
          <a:stretch/>
        </p:blipFill>
        <p:spPr>
          <a:xfrm>
            <a:off x="4111665" y="1851"/>
            <a:ext cx="5032333" cy="5139798"/>
          </a:xfrm>
          <a:prstGeom prst="rect">
            <a:avLst/>
          </a:prstGeom>
        </p:spPr>
      </p:pic>
      <p:pic>
        <p:nvPicPr>
          <p:cNvPr id="9" name="Picture 2" descr="ONO: nuevas ofertas convergente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33405" y="2695074"/>
            <a:ext cx="4120453" cy="2060227"/>
          </a:xfrm>
          <a:prstGeom prst="rect">
            <a:avLst/>
          </a:prstGeom>
          <a:noFill/>
          <a:effectLst>
            <a:softEdge rad="6350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6421" y="357604"/>
            <a:ext cx="3636424" cy="4045955"/>
          </a:xfrm>
          <a:prstGeom prst="rect">
            <a:avLst/>
          </a:prstGeom>
          <a:noFill/>
          <a:ln>
            <a:noFill/>
          </a:ln>
          <a:effectLst/>
          <a:extLst/>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3028846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10">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350" y="0"/>
            <a:ext cx="8629650" cy="51435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332296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11">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9259" t="22479" r="9259" b="21482"/>
          <a:stretch/>
        </p:blipFill>
        <p:spPr>
          <a:xfrm>
            <a:off x="4327525" y="330501"/>
            <a:ext cx="4585054" cy="4460573"/>
          </a:xfrm>
          <a:prstGeom prst="rect">
            <a:avLst/>
          </a:prstGeom>
        </p:spPr>
      </p:pic>
    </p:spTree>
    <p:extLst>
      <p:ext uri="{BB962C8B-B14F-4D97-AF65-F5344CB8AC3E}">
        <p14:creationId xmlns:p14="http://schemas.microsoft.com/office/powerpoint/2010/main" val="313919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1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8226"/>
          <a:stretch/>
        </p:blipFill>
        <p:spPr>
          <a:xfrm>
            <a:off x="3495674" y="0"/>
            <a:ext cx="5646971" cy="5143500"/>
          </a:xfrm>
          <a:prstGeom prst="rect">
            <a:avLst/>
          </a:prstGeom>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accent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accent1"/>
                </a:solidFill>
              </a:defRPr>
            </a:lvl1pPr>
          </a:lstStyle>
          <a:p>
            <a:r>
              <a:rPr lang="en-GB" dirty="0" smtClean="0"/>
              <a:t>Insert Confidentiality Level in slide footer </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70773"/>
            <a:ext cx="3581400" cy="3272727"/>
          </a:xfrm>
          <a:prstGeom prst="rect">
            <a:avLst/>
          </a:prstGeom>
        </p:spPr>
      </p:pic>
    </p:spTree>
    <p:extLst>
      <p:ext uri="{BB962C8B-B14F-4D97-AF65-F5344CB8AC3E}">
        <p14:creationId xmlns:p14="http://schemas.microsoft.com/office/powerpoint/2010/main" val="18239843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1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8730" y="1563158"/>
            <a:ext cx="7485270" cy="357805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1403951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199"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25"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a:xfrm>
            <a:off x="457201" y="205977"/>
            <a:ext cx="7810716" cy="875675"/>
          </a:xfrm>
        </p:spPr>
        <p:txBody>
          <a:bodyPr/>
          <a:lstStyle/>
          <a:p>
            <a:r>
              <a:rPr lang="en-US" dirty="0"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dirty="0"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‹Nº›</a:t>
            </a:fld>
            <a:endParaRPr lang="en-GB" dirty="0"/>
          </a:p>
        </p:txBody>
      </p:sp>
      <p:sp>
        <p:nvSpPr>
          <p:cNvPr id="2" name="Date Placeholder 1"/>
          <p:cNvSpPr>
            <a:spLocks noGrp="1"/>
          </p:cNvSpPr>
          <p:nvPr>
            <p:ph type="dt" sz="half" idx="12"/>
          </p:nvPr>
        </p:nvSpPr>
        <p:spPr/>
        <p:txBody>
          <a:bodyPr/>
          <a:lstStyle/>
          <a:p>
            <a:fld id="{90469A1C-A5D3-4273-9244-C6A32A864305}" type="datetime3">
              <a:rPr lang="en-US" smtClean="0"/>
              <a:t>7 January 2021</a:t>
            </a:fld>
            <a:endParaRPr lang="en-GB" dirty="0"/>
          </a:p>
        </p:txBody>
      </p:sp>
    </p:spTree>
    <p:extLst>
      <p:ext uri="{BB962C8B-B14F-4D97-AF65-F5344CB8AC3E}">
        <p14:creationId xmlns:p14="http://schemas.microsoft.com/office/powerpoint/2010/main" val="32701649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199" y="205199"/>
            <a:ext cx="7810717" cy="876453"/>
          </a:xfrm>
        </p:spPr>
        <p:txBody>
          <a:bodyPr/>
          <a:lstStyle>
            <a:lvl1pPr>
              <a:lnSpc>
                <a:spcPct val="100000"/>
              </a:lnSpc>
              <a:defRPr>
                <a:latin typeface="Vodafone Rg" pitchFamily="34" charset="0"/>
              </a:defRPr>
            </a:lvl1pPr>
          </a:lstStyle>
          <a:p>
            <a:r>
              <a:rPr lang="en-US" dirty="0" smtClean="0"/>
              <a:t>Click to edit Master title style</a:t>
            </a:r>
            <a:endParaRPr lang="en-GB" dirty="0"/>
          </a:p>
        </p:txBody>
      </p:sp>
      <p:sp>
        <p:nvSpPr>
          <p:cNvPr id="3" name="Content Placeholder 2"/>
          <p:cNvSpPr>
            <a:spLocks noGrp="1"/>
          </p:cNvSpPr>
          <p:nvPr userDrawn="1">
            <p:ph idx="1"/>
          </p:nvPr>
        </p:nvSpPr>
        <p:spPr>
          <a:xfrm>
            <a:off x="457200" y="1081653"/>
            <a:ext cx="3817620" cy="3577660"/>
          </a:xfrm>
        </p:spPr>
        <p:txBody>
          <a:bodyPr vert="horz" lIns="0" tIns="0" rIns="0" bIns="0" rtlCol="0" anchor="t" anchorCtr="0">
            <a:noAutofit/>
          </a:bodyPr>
          <a:lstStyle>
            <a:lvl1pPr>
              <a:defRPr lang="en-US" sz="1600" dirty="0" smtClean="0"/>
            </a:lvl1pPr>
            <a:lvl2pPr>
              <a:defRPr lang="en-US" sz="1200" dirty="0" smtClean="0"/>
            </a:lvl2pPr>
            <a:lvl3pPr>
              <a:defRPr lang="en-US" sz="1200" dirty="0" smtClean="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4"/>
          <p:cNvSpPr>
            <a:spLocks noGrp="1"/>
          </p:cNvSpPr>
          <p:nvPr>
            <p:ph sz="quarter" idx="11"/>
          </p:nvPr>
        </p:nvSpPr>
        <p:spPr>
          <a:xfrm>
            <a:off x="4458691" y="1081653"/>
            <a:ext cx="3809225" cy="3577660"/>
          </a:xfrm>
        </p:spPr>
        <p:txBody>
          <a:bodyPr/>
          <a:lstStyle>
            <a:lvl1pPr>
              <a:defRPr sz="16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8"/>
          <p:cNvSpPr>
            <a:spLocks noGrp="1"/>
          </p:cNvSpPr>
          <p:nvPr>
            <p:ph type="ftr" sz="quarter" idx="12"/>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‹Nº›</a:t>
            </a:fld>
            <a:endParaRPr lang="en-GB" dirty="0"/>
          </a:p>
        </p:txBody>
      </p:sp>
      <p:sp>
        <p:nvSpPr>
          <p:cNvPr id="4" name="Date Placeholder 3"/>
          <p:cNvSpPr>
            <a:spLocks noGrp="1"/>
          </p:cNvSpPr>
          <p:nvPr>
            <p:ph type="dt" sz="half" idx="14"/>
          </p:nvPr>
        </p:nvSpPr>
        <p:spPr/>
        <p:txBody>
          <a:bodyPr/>
          <a:lstStyle/>
          <a:p>
            <a:fld id="{074C7DF6-B4F1-41AA-8C18-D05B49B66D18}" type="datetime3">
              <a:rPr lang="en-US" smtClean="0"/>
              <a:t>7 January 2021</a:t>
            </a:fld>
            <a:endParaRPr lang="en-GB" dirty="0"/>
          </a:p>
        </p:txBody>
      </p:sp>
    </p:spTree>
    <p:extLst>
      <p:ext uri="{BB962C8B-B14F-4D97-AF65-F5344CB8AC3E}">
        <p14:creationId xmlns:p14="http://schemas.microsoft.com/office/powerpoint/2010/main" val="1994816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and Image backgroun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1" y="205200"/>
            <a:ext cx="4004422" cy="876452"/>
          </a:xfrm>
        </p:spPr>
        <p:txBody>
          <a:bodyPr/>
          <a:lstStyle>
            <a:lvl1pPr>
              <a:defRPr>
                <a:latin typeface="Vodafone Rg" pitchFamily="34" charset="0"/>
              </a:defRPr>
            </a:lvl1pPr>
          </a:lstStyle>
          <a:p>
            <a:r>
              <a:rPr lang="en-US" dirty="0" smtClean="0"/>
              <a:t>Click to edit Master title style</a:t>
            </a:r>
            <a:endParaRPr lang="en-GB" dirty="0"/>
          </a:p>
        </p:txBody>
      </p:sp>
      <p:sp>
        <p:nvSpPr>
          <p:cNvPr id="3" name="Content Placeholder 2"/>
          <p:cNvSpPr>
            <a:spLocks noGrp="1"/>
          </p:cNvSpPr>
          <p:nvPr userDrawn="1">
            <p:ph idx="1"/>
          </p:nvPr>
        </p:nvSpPr>
        <p:spPr>
          <a:xfrm>
            <a:off x="457201" y="1081653"/>
            <a:ext cx="4002088" cy="3577659"/>
          </a:xfrm>
        </p:spPr>
        <p:txBody>
          <a:bodyPr vert="horz" lIns="0" tIns="0" rIns="0" bIns="0" rtlCol="0" anchor="t" anchorCtr="0">
            <a:noAutofit/>
          </a:bodyPr>
          <a:lstStyle>
            <a:lvl1pPr marL="0" indent="0">
              <a:buNone/>
              <a:defRPr lang="en-US" sz="1800" dirty="0" smtClean="0"/>
            </a:lvl1pPr>
            <a:lvl2pPr marL="266700" indent="0">
              <a:buNone/>
              <a:defRPr lang="en-US" sz="1400" dirty="0" smtClean="0"/>
            </a:lvl2pPr>
            <a:lvl3pPr marL="542925" indent="0">
              <a:buNone/>
              <a:defRPr lang="en-US" sz="1400" dirty="0" smtClean="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6"/>
          <p:cNvSpPr>
            <a:spLocks noGrp="1"/>
          </p:cNvSpPr>
          <p:nvPr>
            <p:ph type="ftr" sz="quarter" idx="10"/>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8" name="Slide Number Placeholder 7"/>
          <p:cNvSpPr>
            <a:spLocks noGrp="1"/>
          </p:cNvSpPr>
          <p:nvPr>
            <p:ph type="sldNum" sz="quarter" idx="11"/>
          </p:nvPr>
        </p:nvSpPr>
        <p:spPr/>
        <p:txBody>
          <a:bodyPr/>
          <a:lstStyle/>
          <a:p>
            <a:fld id="{72A83A2B-3358-44F8-83A0-4598795D8FB5}" type="slidenum">
              <a:rPr lang="en-GB" smtClean="0"/>
              <a:pPr/>
              <a:t>‹Nº›</a:t>
            </a:fld>
            <a:endParaRPr lang="en-GB" dirty="0"/>
          </a:p>
        </p:txBody>
      </p:sp>
      <p:sp>
        <p:nvSpPr>
          <p:cNvPr id="4" name="Date Placeholder 3"/>
          <p:cNvSpPr>
            <a:spLocks noGrp="1"/>
          </p:cNvSpPr>
          <p:nvPr>
            <p:ph type="dt" sz="half" idx="12"/>
          </p:nvPr>
        </p:nvSpPr>
        <p:spPr/>
        <p:txBody>
          <a:bodyPr/>
          <a:lstStyle/>
          <a:p>
            <a:fld id="{C5B2D37C-A372-4FA0-912E-20D814D37EA6}" type="datetime3">
              <a:rPr lang="en-US" smtClean="0"/>
              <a:t>7 January 2021</a:t>
            </a:fld>
            <a:endParaRPr lang="en-GB" dirty="0"/>
          </a:p>
        </p:txBody>
      </p:sp>
    </p:spTree>
    <p:extLst>
      <p:ext uri="{BB962C8B-B14F-4D97-AF65-F5344CB8AC3E}">
        <p14:creationId xmlns:p14="http://schemas.microsoft.com/office/powerpoint/2010/main" val="5999390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duct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1"/>
            <a:ext cx="2804365" cy="5141015"/>
          </a:xfrm>
          <a:prstGeom prst="rect">
            <a:avLst/>
          </a:prstGeom>
        </p:spPr>
      </p:pic>
      <p:sp>
        <p:nvSpPr>
          <p:cNvPr id="2" name="Title 1"/>
          <p:cNvSpPr>
            <a:spLocks noGrp="1"/>
          </p:cNvSpPr>
          <p:nvPr userDrawn="1">
            <p:ph type="ctrTitle" hasCustomPrompt="1"/>
          </p:nvPr>
        </p:nvSpPr>
        <p:spPr>
          <a:xfrm>
            <a:off x="458788" y="735446"/>
            <a:ext cx="1846865" cy="1836303"/>
          </a:xfrm>
        </p:spPr>
        <p:txBody>
          <a:bodyPr>
            <a:normAutofit/>
          </a:bodyPr>
          <a:lstStyle>
            <a:lvl1pPr algn="l">
              <a:lnSpc>
                <a:spcPts val="2540"/>
              </a:lnSpc>
              <a:defRPr sz="2200" b="1" i="0">
                <a:solidFill>
                  <a:schemeClr val="bg1"/>
                </a:solidFill>
                <a:latin typeface="Vodafone Rg"/>
                <a:cs typeface="Vodafone Rg"/>
              </a:defRPr>
            </a:lvl1pPr>
          </a:lstStyle>
          <a:p>
            <a:r>
              <a:rPr lang="en-US" dirty="0" smtClean="0"/>
              <a:t>Click to edit Master title style</a:t>
            </a:r>
            <a:br>
              <a:rPr lang="en-US" dirty="0" smtClean="0"/>
            </a:br>
            <a:endParaRPr lang="en-GB" dirty="0"/>
          </a:p>
        </p:txBody>
      </p:sp>
      <p:sp>
        <p:nvSpPr>
          <p:cNvPr id="8" name="Footer Placeholder 7"/>
          <p:cNvSpPr>
            <a:spLocks noGrp="1"/>
          </p:cNvSpPr>
          <p:nvPr>
            <p:ph type="ftr" sz="quarter" idx="10"/>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9" name="Slide Number Placeholder 8"/>
          <p:cNvSpPr>
            <a:spLocks noGrp="1"/>
          </p:cNvSpPr>
          <p:nvPr>
            <p:ph type="sldNum" sz="quarter" idx="11"/>
          </p:nvPr>
        </p:nvSpPr>
        <p:spPr/>
        <p:txBody>
          <a:body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p>
            <a:fld id="{9C7C6FFF-DB00-4F4B-A3F7-03AD2E57A372}" type="datetime3">
              <a:rPr lang="en-US" smtClean="0"/>
              <a:t>7 January 2021</a:t>
            </a:fld>
            <a:endParaRPr lang="en-GB" dirty="0"/>
          </a:p>
        </p:txBody>
      </p:sp>
    </p:spTree>
    <p:extLst>
      <p:ext uri="{BB962C8B-B14F-4D97-AF65-F5344CB8AC3E}">
        <p14:creationId xmlns:p14="http://schemas.microsoft.com/office/powerpoint/2010/main" val="3232000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and Data">
    <p:spTree>
      <p:nvGrpSpPr>
        <p:cNvPr id="1" name=""/>
        <p:cNvGrpSpPr/>
        <p:nvPr/>
      </p:nvGrpSpPr>
      <p:grpSpPr>
        <a:xfrm>
          <a:off x="0" y="0"/>
          <a:ext cx="0" cy="0"/>
          <a:chOff x="0" y="0"/>
          <a:chExt cx="0" cy="0"/>
        </a:xfrm>
      </p:grpSpPr>
      <p:sp>
        <p:nvSpPr>
          <p:cNvPr id="2" name="Title 1"/>
          <p:cNvSpPr>
            <a:spLocks noGrp="1"/>
          </p:cNvSpPr>
          <p:nvPr>
            <p:ph type="title"/>
          </p:nvPr>
        </p:nvSpPr>
        <p:spPr>
          <a:xfrm>
            <a:off x="468312" y="987425"/>
            <a:ext cx="3598863" cy="3671888"/>
          </a:xfrm>
        </p:spPr>
        <p:txBody>
          <a:bodyPr>
            <a:noAutofit/>
          </a:bodyPr>
          <a:lstStyle>
            <a:lvl1pPr>
              <a:lnSpc>
                <a:spcPct val="100000"/>
              </a:lnSpc>
              <a:defRPr sz="4200">
                <a:latin typeface="Vodafone Rg" pitchFamily="34" charset="0"/>
              </a:defRPr>
            </a:lvl1pPr>
          </a:lstStyle>
          <a:p>
            <a:r>
              <a:rPr lang="en-US" dirty="0" smtClean="0"/>
              <a:t>Click to edit Master title style</a:t>
            </a:r>
            <a:endParaRPr lang="en-GB" dirty="0"/>
          </a:p>
        </p:txBody>
      </p:sp>
      <p:sp>
        <p:nvSpPr>
          <p:cNvPr id="5" name="Text Placeholder 4"/>
          <p:cNvSpPr>
            <a:spLocks noGrp="1"/>
          </p:cNvSpPr>
          <p:nvPr>
            <p:ph type="body" sz="quarter" idx="11"/>
          </p:nvPr>
        </p:nvSpPr>
        <p:spPr>
          <a:xfrm>
            <a:off x="4279900" y="1149350"/>
            <a:ext cx="1693862" cy="3509963"/>
          </a:xfrm>
        </p:spPr>
        <p:txBody>
          <a:bodyPr/>
          <a:lstStyle>
            <a:lvl1pPr marL="0" indent="0">
              <a:spcAft>
                <a:spcPts val="1200"/>
              </a:spcAft>
              <a:buNone/>
              <a:defRPr sz="1200"/>
            </a:lvl1pPr>
            <a:lvl2pPr marL="266700" indent="0">
              <a:buNone/>
              <a:defRPr sz="1050"/>
            </a:lvl2pPr>
            <a:lvl3pPr marL="542925" indent="0">
              <a:buNone/>
              <a:defRPr sz="1050"/>
            </a:lvl3pPr>
            <a:lvl4pPr marL="809625" indent="0">
              <a:buNone/>
              <a:defRPr sz="1000"/>
            </a:lvl4pPr>
            <a:lvl5pPr marL="990600" indent="0">
              <a:buNone/>
              <a:defRPr sz="1000"/>
            </a:lvl5pPr>
          </a:lstStyle>
          <a:p>
            <a:pPr lvl="0"/>
            <a:r>
              <a:rPr lang="en-US" dirty="0" smtClean="0"/>
              <a:t>Click to edit Master text styles</a:t>
            </a:r>
            <a:endParaRPr lang="en-GB" dirty="0"/>
          </a:p>
        </p:txBody>
      </p:sp>
      <p:sp>
        <p:nvSpPr>
          <p:cNvPr id="6" name="Text Placeholder 4"/>
          <p:cNvSpPr>
            <a:spLocks noGrp="1"/>
          </p:cNvSpPr>
          <p:nvPr>
            <p:ph type="body" sz="quarter" idx="12"/>
          </p:nvPr>
        </p:nvSpPr>
        <p:spPr>
          <a:xfrm>
            <a:off x="6188075" y="1149350"/>
            <a:ext cx="1693862" cy="3509963"/>
          </a:xfrm>
        </p:spPr>
        <p:txBody>
          <a:bodyPr/>
          <a:lstStyle>
            <a:lvl1pPr marL="0" indent="0">
              <a:spcAft>
                <a:spcPts val="1200"/>
              </a:spcAft>
              <a:buNone/>
              <a:defRPr sz="1200"/>
            </a:lvl1pPr>
            <a:lvl2pPr marL="266700" indent="0">
              <a:buNone/>
              <a:defRPr sz="1050"/>
            </a:lvl2pPr>
            <a:lvl3pPr marL="542925" indent="0">
              <a:buNone/>
              <a:defRPr sz="1050"/>
            </a:lvl3pPr>
            <a:lvl4pPr marL="809625" indent="0">
              <a:buNone/>
              <a:defRPr sz="1000"/>
            </a:lvl4pPr>
            <a:lvl5pPr marL="990600" indent="0">
              <a:buNone/>
              <a:defRPr sz="1000"/>
            </a:lvl5pPr>
          </a:lstStyle>
          <a:p>
            <a:pPr lvl="0"/>
            <a:r>
              <a:rPr lang="en-US" dirty="0" smtClean="0"/>
              <a:t>Click to edit Master text styles</a:t>
            </a:r>
            <a:endParaRPr lang="en-GB" dirty="0"/>
          </a:p>
        </p:txBody>
      </p:sp>
      <p:sp>
        <p:nvSpPr>
          <p:cNvPr id="9" name="Footer Placeholder 8"/>
          <p:cNvSpPr>
            <a:spLocks noGrp="1"/>
          </p:cNvSpPr>
          <p:nvPr>
            <p:ph type="ftr" sz="quarter" idx="13"/>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10" name="Slide Number Placeholder 9"/>
          <p:cNvSpPr>
            <a:spLocks noGrp="1"/>
          </p:cNvSpPr>
          <p:nvPr>
            <p:ph type="sldNum" sz="quarter" idx="14"/>
          </p:nvPr>
        </p:nvSpPr>
        <p:spPr/>
        <p:txBody>
          <a:bodyPr/>
          <a:lstStyle/>
          <a:p>
            <a:fld id="{72A83A2B-3358-44F8-83A0-4598795D8FB5}" type="slidenum">
              <a:rPr lang="en-GB" smtClean="0"/>
              <a:pPr/>
              <a:t>‹Nº›</a:t>
            </a:fld>
            <a:endParaRPr lang="en-GB" dirty="0"/>
          </a:p>
        </p:txBody>
      </p:sp>
      <p:sp>
        <p:nvSpPr>
          <p:cNvPr id="3" name="Date Placeholder 2"/>
          <p:cNvSpPr>
            <a:spLocks noGrp="1"/>
          </p:cNvSpPr>
          <p:nvPr>
            <p:ph type="dt" sz="half" idx="15"/>
          </p:nvPr>
        </p:nvSpPr>
        <p:spPr/>
        <p:txBody>
          <a:bodyPr/>
          <a:lstStyle/>
          <a:p>
            <a:fld id="{B7325D3E-7AA9-462E-A03C-8AB8AD368377}" type="datetime3">
              <a:rPr lang="en-US" smtClean="0"/>
              <a:t>7 January 2021</a:t>
            </a:fld>
            <a:endParaRPr lang="en-GB" dirty="0"/>
          </a:p>
        </p:txBody>
      </p:sp>
    </p:spTree>
    <p:extLst>
      <p:ext uri="{BB962C8B-B14F-4D97-AF65-F5344CB8AC3E}">
        <p14:creationId xmlns:p14="http://schemas.microsoft.com/office/powerpoint/2010/main" val="3693942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odafone Rg"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5986451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0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700" y="0"/>
            <a:ext cx="8115300" cy="51435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15487703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6" name="Slide Number Placeholder 5"/>
          <p:cNvSpPr>
            <a:spLocks noGrp="1"/>
          </p:cNvSpPr>
          <p:nvPr>
            <p:ph type="sldNum" sz="quarter" idx="11"/>
          </p:nvPr>
        </p:nvSpPr>
        <p:spPr/>
        <p:txBody>
          <a:bodyPr/>
          <a:lstStyle/>
          <a:p>
            <a:fld id="{72A83A2B-3358-44F8-83A0-4598795D8FB5}" type="slidenum">
              <a:rPr lang="en-GB" smtClean="0"/>
              <a:pPr/>
              <a:t>‹Nº›</a:t>
            </a:fld>
            <a:endParaRPr lang="en-GB" dirty="0"/>
          </a:p>
        </p:txBody>
      </p:sp>
    </p:spTree>
    <p:extLst>
      <p:ext uri="{BB962C8B-B14F-4D97-AF65-F5344CB8AC3E}">
        <p14:creationId xmlns:p14="http://schemas.microsoft.com/office/powerpoint/2010/main" val="22700198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10"/>
            <a:ext cx="2804365" cy="5140682"/>
          </a:xfrm>
          <a:prstGeom prst="rect">
            <a:avLst/>
          </a:prstGeom>
        </p:spPr>
      </p:pic>
      <p:sp>
        <p:nvSpPr>
          <p:cNvPr id="2" name="Title 1"/>
          <p:cNvSpPr>
            <a:spLocks noGrp="1"/>
          </p:cNvSpPr>
          <p:nvPr>
            <p:ph type="title"/>
          </p:nvPr>
        </p:nvSpPr>
        <p:spPr>
          <a:xfrm>
            <a:off x="435600" y="2563950"/>
            <a:ext cx="1890000" cy="1854000"/>
          </a:xfrm>
        </p:spPr>
        <p:txBody>
          <a:bodyPr vert="horz" lIns="0" tIns="0" rIns="0" bIns="0" rtlCol="0" anchor="ctr" anchorCtr="0">
            <a:noAutofit/>
          </a:bodyPr>
          <a:lstStyle>
            <a:lvl1pPr>
              <a:defRPr lang="en-GB" sz="2200" i="0" dirty="0">
                <a:solidFill>
                  <a:schemeClr val="bg1"/>
                </a:solidFill>
                <a:latin typeface="Vodafone Rg"/>
                <a:cs typeface="Vodafone Rg"/>
              </a:defRPr>
            </a:lvl1pPr>
          </a:lstStyle>
          <a:p>
            <a:pPr marL="0" lvl="0">
              <a:lnSpc>
                <a:spcPts val="2540"/>
              </a:lnSpc>
            </a:pPr>
            <a:r>
              <a:rPr lang="en-US" dirty="0" smtClean="0"/>
              <a:t>Click to edit Master title style</a:t>
            </a:r>
            <a:endParaRPr lang="en-GB" dirty="0"/>
          </a:p>
        </p:txBody>
      </p:sp>
      <p:sp>
        <p:nvSpPr>
          <p:cNvPr id="6" name="Footer Placeholder 5"/>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7" name="Slide Number Placeholder 6"/>
          <p:cNvSpPr>
            <a:spLocks noGrp="1"/>
          </p:cNvSpPr>
          <p:nvPr>
            <p:ph type="sldNum" sz="quarter" idx="11"/>
          </p:nvPr>
        </p:nvSpPr>
        <p:spPr/>
        <p:txBody>
          <a:body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p>
            <a:fld id="{ADC08043-4A69-4A6D-8729-3721D994A52F}" type="datetime3">
              <a:rPr lang="en-US" smtClean="0"/>
              <a:t>7 January 2021</a:t>
            </a:fld>
            <a:endParaRPr lang="en-GB" dirty="0"/>
          </a:p>
        </p:txBody>
      </p:sp>
    </p:spTree>
    <p:extLst>
      <p:ext uri="{BB962C8B-B14F-4D97-AF65-F5344CB8AC3E}">
        <p14:creationId xmlns:p14="http://schemas.microsoft.com/office/powerpoint/2010/main" val="17511009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2EA51BE0-88B8-4848-AAB7-957DAC363668}" type="datetime3">
              <a:rPr lang="en-US" smtClean="0"/>
              <a:t>7 January 2021</a:t>
            </a:fld>
            <a:endParaRPr lang="en-GB" dirty="0"/>
          </a:p>
        </p:txBody>
      </p:sp>
    </p:spTree>
    <p:extLst>
      <p:ext uri="{BB962C8B-B14F-4D97-AF65-F5344CB8AC3E}">
        <p14:creationId xmlns:p14="http://schemas.microsoft.com/office/powerpoint/2010/main" val="100503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4408F2C0-C090-4A0B-802E-F1ABF25CC592}" type="datetime3">
              <a:rPr lang="en-US" smtClean="0"/>
              <a:t>7 January 2021</a:t>
            </a:fld>
            <a:endParaRPr lang="en-GB" dirty="0"/>
          </a:p>
        </p:txBody>
      </p:sp>
    </p:spTree>
    <p:extLst>
      <p:ext uri="{BB962C8B-B14F-4D97-AF65-F5344CB8AC3E}">
        <p14:creationId xmlns:p14="http://schemas.microsoft.com/office/powerpoint/2010/main" val="474736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a:xfrm>
            <a:off x="6137275" y="4745241"/>
            <a:ext cx="2133600" cy="274637"/>
          </a:xfrm>
        </p:spPr>
        <p:txBody>
          <a:bodyPr/>
          <a:lstStyle>
            <a:lvl1pPr>
              <a:defRPr>
                <a:solidFill>
                  <a:schemeClr val="bg1"/>
                </a:solidFill>
              </a:defRPr>
            </a:lvl1pPr>
          </a:lstStyle>
          <a:p>
            <a:fld id="{22EACE00-8AED-4C2C-BDEB-D9B860C9D47F}" type="datetime3">
              <a:rPr lang="en-US" smtClean="0"/>
              <a:t>7 January 2021</a:t>
            </a:fld>
            <a:endParaRPr lang="en-GB" dirty="0"/>
          </a:p>
        </p:txBody>
      </p:sp>
    </p:spTree>
    <p:extLst>
      <p:ext uri="{BB962C8B-B14F-4D97-AF65-F5344CB8AC3E}">
        <p14:creationId xmlns:p14="http://schemas.microsoft.com/office/powerpoint/2010/main" val="1447498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CF776733-A521-4CDF-A2B1-286B7546A1D7}" type="datetime3">
              <a:rPr lang="en-US" smtClean="0"/>
              <a:t>7 January 2021</a:t>
            </a:fld>
            <a:endParaRPr lang="en-GB" dirty="0"/>
          </a:p>
        </p:txBody>
      </p:sp>
    </p:spTree>
    <p:extLst>
      <p:ext uri="{BB962C8B-B14F-4D97-AF65-F5344CB8AC3E}">
        <p14:creationId xmlns:p14="http://schemas.microsoft.com/office/powerpoint/2010/main" val="51189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091ED7A2-58D0-4025-AFAC-9C590A5C65DC}" type="datetime3">
              <a:rPr lang="en-US" smtClean="0"/>
              <a:t>7 January 2021</a:t>
            </a:fld>
            <a:endParaRPr lang="en-GB" dirty="0"/>
          </a:p>
        </p:txBody>
      </p:sp>
    </p:spTree>
    <p:extLst>
      <p:ext uri="{BB962C8B-B14F-4D97-AF65-F5344CB8AC3E}">
        <p14:creationId xmlns:p14="http://schemas.microsoft.com/office/powerpoint/2010/main" val="221347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F7CA43DE-A937-4B30-A693-A3FBBAD680DD}" type="datetime3">
              <a:rPr lang="en-US" smtClean="0"/>
              <a:t>7 January 2021</a:t>
            </a:fld>
            <a:endParaRPr lang="en-GB" dirty="0"/>
          </a:p>
        </p:txBody>
      </p:sp>
    </p:spTree>
    <p:extLst>
      <p:ext uri="{BB962C8B-B14F-4D97-AF65-F5344CB8AC3E}">
        <p14:creationId xmlns:p14="http://schemas.microsoft.com/office/powerpoint/2010/main" val="326754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DD9F06CA-F170-4662-BDBC-E2BCAE6A2F99}" type="datetime3">
              <a:rPr lang="en-US" smtClean="0"/>
              <a:t>7 January 2021</a:t>
            </a:fld>
            <a:endParaRPr lang="en-GB" dirty="0"/>
          </a:p>
        </p:txBody>
      </p:sp>
    </p:spTree>
    <p:extLst>
      <p:ext uri="{BB962C8B-B14F-4D97-AF65-F5344CB8AC3E}">
        <p14:creationId xmlns:p14="http://schemas.microsoft.com/office/powerpoint/2010/main" val="1787387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200359ED-8F27-48B1-B7C3-650B05574FD5}" type="datetime3">
              <a:rPr lang="en-US" smtClean="0"/>
              <a:t>7 January 2021</a:t>
            </a:fld>
            <a:endParaRPr lang="en-GB" dirty="0"/>
          </a:p>
        </p:txBody>
      </p:sp>
    </p:spTree>
    <p:extLst>
      <p:ext uri="{BB962C8B-B14F-4D97-AF65-F5344CB8AC3E}">
        <p14:creationId xmlns:p14="http://schemas.microsoft.com/office/powerpoint/2010/main" val="212392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0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981825"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4363" y="1851"/>
            <a:ext cx="5529637" cy="5139798"/>
          </a:xfrm>
          <a:prstGeom prst="rect">
            <a:avLst/>
          </a:prstGeom>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7875757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8">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45804A7-B5DA-4A91-A38F-204A58D1100C}" type="datetime3">
              <a:rPr lang="en-US" smtClean="0"/>
              <a:t>7 January 2021</a:t>
            </a:fld>
            <a:endParaRPr lang="en-GB" dirty="0"/>
          </a:p>
        </p:txBody>
      </p:sp>
    </p:spTree>
    <p:extLst>
      <p:ext uri="{BB962C8B-B14F-4D97-AF65-F5344CB8AC3E}">
        <p14:creationId xmlns:p14="http://schemas.microsoft.com/office/powerpoint/2010/main" val="1874151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9">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2AD5B8E6-104C-4346-B798-33FDFF107E43}" type="datetime3">
              <a:rPr lang="en-US" smtClean="0"/>
              <a:t>7 January 2021</a:t>
            </a:fld>
            <a:endParaRPr lang="en-GB" dirty="0"/>
          </a:p>
        </p:txBody>
      </p:sp>
    </p:spTree>
    <p:extLst>
      <p:ext uri="{BB962C8B-B14F-4D97-AF65-F5344CB8AC3E}">
        <p14:creationId xmlns:p14="http://schemas.microsoft.com/office/powerpoint/2010/main" val="2534085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10">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206" y="4644"/>
            <a:ext cx="1767794" cy="51342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le 1"/>
          <p:cNvSpPr>
            <a:spLocks noGrp="1"/>
          </p:cNvSpPr>
          <p:nvPr>
            <p:ph type="ctrTitle"/>
          </p:nvPr>
        </p:nvSpPr>
        <p:spPr>
          <a:xfrm>
            <a:off x="2881314" y="2193925"/>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4" name="Date Placeholder 3"/>
          <p:cNvSpPr>
            <a:spLocks noGrp="1"/>
          </p:cNvSpPr>
          <p:nvPr>
            <p:ph type="dt" sz="half" idx="12"/>
          </p:nvPr>
        </p:nvSpPr>
        <p:spPr/>
        <p:txBody>
          <a:bodyPr/>
          <a:lstStyle>
            <a:lvl1pPr>
              <a:defRPr>
                <a:solidFill>
                  <a:schemeClr val="bg1"/>
                </a:solidFill>
              </a:defRPr>
            </a:lvl1pPr>
          </a:lstStyle>
          <a:p>
            <a:fld id="{0E69C1E1-7085-4210-9A51-187ECBB8C6A2}" type="datetime3">
              <a:rPr lang="en-US" smtClean="0"/>
              <a:t>7 January 2021</a:t>
            </a:fld>
            <a:endParaRPr lang="en-GB" dirty="0"/>
          </a:p>
        </p:txBody>
      </p:sp>
    </p:spTree>
    <p:extLst>
      <p:ext uri="{BB962C8B-B14F-4D97-AF65-F5344CB8AC3E}">
        <p14:creationId xmlns:p14="http://schemas.microsoft.com/office/powerpoint/2010/main" val="3279301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x3 Video placeholder">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8189" t="24727" r="20692" b="38924"/>
          <a:stretch/>
        </p:blipFill>
        <p:spPr>
          <a:xfrm>
            <a:off x="8627623" y="4286700"/>
            <a:ext cx="516377" cy="856800"/>
          </a:xfrm>
          <a:prstGeom prst="rect">
            <a:avLst/>
          </a:prstGeom>
        </p:spPr>
      </p:pic>
      <p:sp>
        <p:nvSpPr>
          <p:cNvPr id="5" name="Media Placeholder 4"/>
          <p:cNvSpPr>
            <a:spLocks noGrp="1"/>
          </p:cNvSpPr>
          <p:nvPr>
            <p:ph type="media" sz="quarter" idx="10" hasCustomPrompt="1"/>
          </p:nvPr>
        </p:nvSpPr>
        <p:spPr>
          <a:xfrm>
            <a:off x="1916147" y="1081088"/>
            <a:ext cx="4892606" cy="3669454"/>
          </a:xfrm>
          <a:solidFill>
            <a:schemeClr val="tx1"/>
          </a:solidFill>
        </p:spPr>
        <p:txBody>
          <a:bodyPr lIns="72000" tIns="72000"/>
          <a:lstStyle>
            <a:lvl1pPr marL="0" indent="0">
              <a:buNone/>
              <a:defRPr>
                <a:solidFill>
                  <a:srgbClr val="FFFFFF"/>
                </a:solidFill>
              </a:defRPr>
            </a:lvl1pPr>
          </a:lstStyle>
          <a:p>
            <a:r>
              <a:rPr lang="en-US" dirty="0" smtClean="0"/>
              <a:t>Insert 4x3 video</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‹Nº›</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EFFADB5A-9D0D-4572-BE95-F48662A6BD66}" type="datetime3">
              <a:rPr lang="en-US" smtClean="0"/>
              <a:t>7 January 2021</a:t>
            </a:fld>
            <a:endParaRPr lang="en-GB" dirty="0"/>
          </a:p>
        </p:txBody>
      </p:sp>
    </p:spTree>
    <p:extLst>
      <p:ext uri="{BB962C8B-B14F-4D97-AF65-F5344CB8AC3E}">
        <p14:creationId xmlns:p14="http://schemas.microsoft.com/office/powerpoint/2010/main" val="771475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183570" y="1081088"/>
            <a:ext cx="6364110" cy="3579812"/>
          </a:xfrm>
          <a:solidFill>
            <a:schemeClr val="tx1"/>
          </a:solidFill>
        </p:spPr>
        <p:txBody>
          <a:bodyPr lIns="72000" tIns="72000"/>
          <a:lstStyle>
            <a:lvl1pPr marL="0" indent="0">
              <a:buNone/>
              <a:defRPr>
                <a:solidFill>
                  <a:srgbClr val="FFFFFF"/>
                </a:solidFill>
              </a:defRPr>
            </a:lvl1pPr>
          </a:lstStyle>
          <a:p>
            <a:r>
              <a:rPr lang="en-US" dirty="0" smtClean="0"/>
              <a:t>Insert 16x9 video</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‹Nº›</a:t>
            </a:fld>
            <a:endParaRPr lang="en-GB"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8189" t="24727" r="20692" b="38924"/>
          <a:stretch/>
        </p:blipFill>
        <p:spPr>
          <a:xfrm>
            <a:off x="8627623" y="4286700"/>
            <a:ext cx="516377" cy="856800"/>
          </a:xfrm>
          <a:prstGeom prst="rect">
            <a:avLst/>
          </a:prstGeom>
        </p:spPr>
      </p:pic>
      <p:sp>
        <p:nvSpPr>
          <p:cNvPr id="3" name="Date Placeholder 2"/>
          <p:cNvSpPr>
            <a:spLocks noGrp="1"/>
          </p:cNvSpPr>
          <p:nvPr>
            <p:ph type="dt" sz="half" idx="13"/>
          </p:nvPr>
        </p:nvSpPr>
        <p:spPr/>
        <p:txBody>
          <a:bodyPr/>
          <a:lstStyle>
            <a:lvl1pPr>
              <a:defRPr>
                <a:solidFill>
                  <a:schemeClr val="bg1"/>
                </a:solidFill>
              </a:defRPr>
            </a:lvl1pPr>
          </a:lstStyle>
          <a:p>
            <a:fld id="{74904193-23C2-4DB3-A131-9500DD1374C0}" type="datetime3">
              <a:rPr lang="en-US" smtClean="0"/>
              <a:t>7 January 2021</a:t>
            </a:fld>
            <a:endParaRPr lang="en-GB" dirty="0"/>
          </a:p>
        </p:txBody>
      </p:sp>
    </p:spTree>
    <p:extLst>
      <p:ext uri="{BB962C8B-B14F-4D97-AF65-F5344CB8AC3E}">
        <p14:creationId xmlns:p14="http://schemas.microsoft.com/office/powerpoint/2010/main" val="290684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Image 04 Two Lin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2081" y="2534372"/>
            <a:ext cx="3095616" cy="641893"/>
          </a:xfrm>
          <a:effectLst>
            <a:outerShdw blurRad="406400" dir="2700000" algn="tl" rotWithShape="0">
              <a:prstClr val="black">
                <a:alpha val="40000"/>
              </a:prstClr>
            </a:outerShdw>
          </a:effectLst>
        </p:spPr>
        <p:txBody>
          <a:bodyPr anchor="t" anchorCtr="0">
            <a:noAutofit/>
          </a:bodyPr>
          <a:lstStyle>
            <a:lvl1pPr algn="l">
              <a:lnSpc>
                <a:spcPct val="90000"/>
              </a:lnSpc>
              <a:defRPr sz="2200" b="1" i="0">
                <a:solidFill>
                  <a:schemeClr val="bg1"/>
                </a:solidFill>
                <a:latin typeface="Vodafone Rg"/>
                <a:cs typeface="Vodafone Rg"/>
              </a:defRPr>
            </a:lvl1pPr>
          </a:lstStyle>
          <a:p>
            <a:r>
              <a:rPr lang="en-US" dirty="0"/>
              <a:t>Headlines goes here, </a:t>
            </a:r>
            <a:br>
              <a:rPr lang="en-US" dirty="0"/>
            </a:br>
            <a:r>
              <a:rPr lang="en-US" dirty="0"/>
              <a:t>two lines max</a:t>
            </a:r>
            <a:endParaRPr lang="en-GB" dirty="0"/>
          </a:p>
        </p:txBody>
      </p:sp>
      <p:sp>
        <p:nvSpPr>
          <p:cNvPr id="3" name="Subtitle 2"/>
          <p:cNvSpPr>
            <a:spLocks noGrp="1"/>
          </p:cNvSpPr>
          <p:nvPr>
            <p:ph type="subTitle" idx="1"/>
          </p:nvPr>
        </p:nvSpPr>
        <p:spPr>
          <a:xfrm>
            <a:off x="250826" y="4039360"/>
            <a:ext cx="2090449" cy="682887"/>
          </a:xfrm>
          <a:effectLst>
            <a:outerShdw blurRad="406400" dir="2700000" algn="tl" rotWithShape="0">
              <a:prstClr val="black">
                <a:alpha val="40000"/>
              </a:prstClr>
            </a:outerShdw>
          </a:effectLst>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GB" dirty="0"/>
          </a:p>
        </p:txBody>
      </p:sp>
      <p:sp>
        <p:nvSpPr>
          <p:cNvPr id="8" name="Text Placeholder 17"/>
          <p:cNvSpPr>
            <a:spLocks noGrp="1"/>
          </p:cNvSpPr>
          <p:nvPr>
            <p:ph type="body" sz="quarter" idx="11" hasCustomPrompt="1"/>
          </p:nvPr>
        </p:nvSpPr>
        <p:spPr>
          <a:xfrm>
            <a:off x="6408056" y="2534371"/>
            <a:ext cx="2485119" cy="641893"/>
          </a:xfrm>
        </p:spPr>
        <p:txBody>
          <a:bodyPr/>
          <a:lstStyle>
            <a:lvl1pPr marL="0" indent="0">
              <a:buFontTx/>
              <a:buNone/>
              <a:defRPr b="1" baseline="0">
                <a:solidFill>
                  <a:schemeClr val="bg1"/>
                </a:solidFill>
              </a:defRPr>
            </a:lvl1pPr>
          </a:lstStyle>
          <a:p>
            <a:pPr lvl="0"/>
            <a:r>
              <a:rPr lang="en-US" dirty="0" err="1"/>
              <a:t>Subheadline</a:t>
            </a:r>
            <a:r>
              <a:rPr lang="en-US" dirty="0"/>
              <a:t> goes here, two lines max</a:t>
            </a:r>
          </a:p>
        </p:txBody>
      </p:sp>
      <p:pic>
        <p:nvPicPr>
          <p:cNvPr id="7" name="Picture 6">
            <a:extLst>
              <a:ext uri="{FF2B5EF4-FFF2-40B4-BE49-F238E27FC236}">
                <a16:creationId xmlns:a16="http://schemas.microsoft.com/office/drawing/2014/main" xmlns="" id="{39587023-3B6F-4542-861D-8E6F611CF7A1}"/>
              </a:ext>
            </a:extLst>
          </p:cNvPr>
          <p:cNvPicPr>
            <a:picLocks noChangeAspect="1"/>
          </p:cNvPicPr>
          <p:nvPr userDrawn="1"/>
        </p:nvPicPr>
        <p:blipFill>
          <a:blip r:embed="rId3"/>
          <a:stretch>
            <a:fillRect/>
          </a:stretch>
        </p:blipFill>
        <p:spPr>
          <a:xfrm>
            <a:off x="7146195" y="4426516"/>
            <a:ext cx="1711719" cy="571727"/>
          </a:xfrm>
          <a:prstGeom prst="rect">
            <a:avLst/>
          </a:prstGeom>
        </p:spPr>
      </p:pic>
    </p:spTree>
    <p:extLst>
      <p:ext uri="{BB962C8B-B14F-4D97-AF65-F5344CB8AC3E}">
        <p14:creationId xmlns:p14="http://schemas.microsoft.com/office/powerpoint/2010/main" val="1947148125"/>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0pt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485768"/>
            <a:ext cx="7391400" cy="1114431"/>
          </a:xfrm>
        </p:spPr>
        <p:txBody>
          <a:bodyPr/>
          <a:lstStyle>
            <a:lvl1pPr>
              <a:lnSpc>
                <a:spcPct val="80000"/>
              </a:lnSpc>
              <a:defRPr sz="4000" b="0">
                <a:latin typeface="Vodafone Rg" pitchFamily="34" charset="0"/>
              </a:defRPr>
            </a:lvl1pPr>
          </a:lstStyle>
          <a:p>
            <a:r>
              <a:rPr lang="en-US" dirty="0" smtClean="0"/>
              <a:t>Click to edit</a:t>
            </a:r>
            <a:br>
              <a:rPr lang="en-US" dirty="0" smtClean="0"/>
            </a:br>
            <a:r>
              <a:rPr lang="en-US" dirty="0" smtClean="0"/>
              <a:t>Master title style</a:t>
            </a:r>
            <a:endParaRPr lang="en-GB" dirty="0"/>
          </a:p>
        </p:txBody>
      </p:sp>
      <p:sp>
        <p:nvSpPr>
          <p:cNvPr id="4" name="Slide Number Placeholder 3"/>
          <p:cNvSpPr>
            <a:spLocks noGrp="1"/>
          </p:cNvSpPr>
          <p:nvPr>
            <p:ph type="sldNum" sz="quarter" idx="10"/>
          </p:nvPr>
        </p:nvSpPr>
        <p:spPr/>
        <p:txBody>
          <a:bodyPr/>
          <a:lstStyle/>
          <a:p>
            <a:fld id="{72A83A2B-3358-44F8-83A0-4598795D8FB5}" type="slidenum">
              <a:rPr lang="en-GB" smtClean="0"/>
              <a:pPr/>
              <a:t>‹Nº›</a:t>
            </a:fld>
            <a:endParaRPr lang="en-GB" dirty="0"/>
          </a:p>
        </p:txBody>
      </p:sp>
    </p:spTree>
    <p:extLst>
      <p:ext uri="{BB962C8B-B14F-4D97-AF65-F5344CB8AC3E}">
        <p14:creationId xmlns:p14="http://schemas.microsoft.com/office/powerpoint/2010/main" val="303633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0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0" y="994784"/>
            <a:ext cx="5226504" cy="365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4363" y="1851"/>
            <a:ext cx="5529637" cy="5139798"/>
          </a:xfrm>
          <a:prstGeom prst="rect">
            <a:avLst/>
          </a:prstGeom>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0997456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0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954155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06">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5" y="2762250"/>
            <a:ext cx="6157647" cy="217487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38226"/>
          <a:stretch/>
        </p:blipFill>
        <p:spPr>
          <a:xfrm>
            <a:off x="3495674" y="0"/>
            <a:ext cx="5646971" cy="5143500"/>
          </a:xfrm>
          <a:prstGeom prst="rect">
            <a:avLst/>
          </a:prstGeom>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accent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accent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5114624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0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4363" y="1851"/>
            <a:ext cx="5529637" cy="5139798"/>
          </a:xfrm>
          <a:prstGeom prst="rect">
            <a:avLst/>
          </a:prstGeom>
        </p:spPr>
      </p:pic>
      <p:sp>
        <p:nvSpPr>
          <p:cNvPr id="2" name="Title 1"/>
          <p:cNvSpPr>
            <a:spLocks noGrp="1"/>
          </p:cNvSpPr>
          <p:nvPr>
            <p:ph type="ctrTitle"/>
          </p:nvPr>
        </p:nvSpPr>
        <p:spPr>
          <a:xfrm>
            <a:off x="4932041" y="987574"/>
            <a:ext cx="3747344" cy="1393833"/>
          </a:xfrm>
        </p:spPr>
        <p:txBody>
          <a:bodyPr>
            <a:normAutofit/>
          </a:bodyPr>
          <a:lstStyle>
            <a:lvl1pPr algn="r">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32301" y="2407139"/>
            <a:ext cx="3743387" cy="682887"/>
          </a:xfrm>
        </p:spPr>
        <p:txBody>
          <a:bodyPr>
            <a:noAutofit/>
          </a:bodyPr>
          <a:lstStyle>
            <a:lvl1pPr marL="0" indent="0" algn="r">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6587808" y="4745241"/>
            <a:ext cx="2087880" cy="274637"/>
          </a:xfrm>
        </p:spPr>
        <p:txBody>
          <a:bodyPr/>
          <a:lstStyle>
            <a:lvl1pPr algn="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1513754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08">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575" y="0"/>
            <a:ext cx="8353425" cy="51435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3459756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0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5114327" cy="5138928"/>
          </a:xfrm>
          <a:prstGeom prst="rect">
            <a:avLst/>
          </a:prstGeom>
        </p:spPr>
      </p:pic>
      <p:sp>
        <p:nvSpPr>
          <p:cNvPr id="2" name="Title 1"/>
          <p:cNvSpPr>
            <a:spLocks noGrp="1"/>
          </p:cNvSpPr>
          <p:nvPr>
            <p:ph type="ctrTitle"/>
          </p:nvPr>
        </p:nvSpPr>
        <p:spPr>
          <a:xfrm>
            <a:off x="469536" y="2558448"/>
            <a:ext cx="3810363" cy="1393833"/>
          </a:xfrm>
        </p:spPr>
        <p:txBody>
          <a:bodyPr>
            <a:normAutofit/>
          </a:bodyPr>
          <a:lstStyle>
            <a:lvl1pPr algn="l">
              <a:lnSpc>
                <a:spcPts val="3440"/>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3"/>
            <a:ext cx="3819727" cy="682887"/>
          </a:xfrm>
        </p:spPr>
        <p:txBody>
          <a:bodyPr>
            <a:noAutofit/>
          </a:bodyPr>
          <a:lstStyle>
            <a:lvl1pPr marL="0" indent="0" algn="l">
              <a:buNone/>
              <a:defRPr sz="16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smtClean="0"/>
              <a:t>Insert Confidentiality Level in slide footer </a:t>
            </a:r>
            <a:endParaRPr lang="en-GB" dirty="0"/>
          </a:p>
        </p:txBody>
      </p:sp>
    </p:spTree>
    <p:extLst>
      <p:ext uri="{BB962C8B-B14F-4D97-AF65-F5344CB8AC3E}">
        <p14:creationId xmlns:p14="http://schemas.microsoft.com/office/powerpoint/2010/main" val="2189873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7"/>
            <a:ext cx="7810717" cy="87567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081653"/>
            <a:ext cx="7810717" cy="357766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4365295" y="4746278"/>
            <a:ext cx="413410" cy="274637"/>
          </a:xfrm>
          <a:prstGeom prst="rect">
            <a:avLst/>
          </a:prstGeom>
        </p:spPr>
        <p:txBody>
          <a:bodyPr vert="horz" lIns="0" tIns="45720" rIns="0" bIns="45720" rtlCol="0" anchor="ctr"/>
          <a:lstStyle>
            <a:lvl1pPr algn="ctr">
              <a:defRPr sz="900">
                <a:solidFill>
                  <a:schemeClr val="tx1"/>
                </a:solidFill>
              </a:defRPr>
            </a:lvl1pPr>
          </a:lstStyle>
          <a:p>
            <a:fld id="{72A83A2B-3358-44F8-83A0-4598795D8FB5}" type="slidenum">
              <a:rPr lang="en-GB" smtClean="0"/>
              <a:pPr/>
              <a:t>‹Nº›</a:t>
            </a:fld>
            <a:endParaRPr lang="en-GB" dirty="0"/>
          </a:p>
        </p:txBody>
      </p:sp>
      <p:sp>
        <p:nvSpPr>
          <p:cNvPr id="6" name="Footer Placeholder 5"/>
          <p:cNvSpPr>
            <a:spLocks noGrp="1"/>
          </p:cNvSpPr>
          <p:nvPr>
            <p:ph type="ftr" sz="quarter" idx="3"/>
          </p:nvPr>
        </p:nvSpPr>
        <p:spPr>
          <a:xfrm>
            <a:off x="457200" y="4745241"/>
            <a:ext cx="2087880" cy="274637"/>
          </a:xfrm>
          <a:prstGeom prst="rect">
            <a:avLst/>
          </a:prstGeom>
        </p:spPr>
        <p:txBody>
          <a:bodyPr vert="horz" lIns="0" tIns="0" rIns="0" bIns="0" rtlCol="0" anchor="ctr"/>
          <a:lstStyle>
            <a:lvl1pPr algn="l">
              <a:defRPr lang="en-IE" sz="900" kern="1200" dirty="0">
                <a:solidFill>
                  <a:schemeClr val="tx1"/>
                </a:solidFill>
                <a:latin typeface="+mn-lt"/>
                <a:ea typeface="+mn-ea"/>
                <a:cs typeface="+mn-cs"/>
              </a:defRPr>
            </a:lvl1pPr>
          </a:lstStyle>
          <a:p>
            <a:r>
              <a:rPr lang="en-GB" dirty="0" smtClean="0"/>
              <a:t>Insert Confidentiality Level in slide footer </a:t>
            </a:r>
            <a:endParaRPr lang="en-GB" dirty="0"/>
          </a:p>
        </p:txBody>
      </p:sp>
      <p:pic>
        <p:nvPicPr>
          <p:cNvPr id="8" name="Picture 7"/>
          <p:cNvPicPr>
            <a:picLocks noChangeAspect="1"/>
          </p:cNvPicPr>
          <p:nvPr userDrawn="1"/>
        </p:nvPicPr>
        <p:blipFill rotWithShape="1">
          <a:blip r:embed="rId38">
            <a:extLst>
              <a:ext uri="{28A0092B-C50C-407E-A947-70E740481C1C}">
                <a14:useLocalDpi xmlns:a14="http://schemas.microsoft.com/office/drawing/2010/main" val="0"/>
              </a:ext>
            </a:extLst>
          </a:blip>
          <a:srcRect l="37931" t="24845" r="21159" b="39189"/>
          <a:stretch/>
        </p:blipFill>
        <p:spPr>
          <a:xfrm>
            <a:off x="8624426" y="4286151"/>
            <a:ext cx="519573" cy="857349"/>
          </a:xfrm>
          <a:prstGeom prst="rect">
            <a:avLst/>
          </a:prstGeom>
        </p:spPr>
      </p:pic>
      <p:sp>
        <p:nvSpPr>
          <p:cNvPr id="5" name="Date Placeholder 4"/>
          <p:cNvSpPr>
            <a:spLocks noGrp="1"/>
          </p:cNvSpPr>
          <p:nvPr>
            <p:ph type="dt" sz="half" idx="2"/>
          </p:nvPr>
        </p:nvSpPr>
        <p:spPr>
          <a:xfrm>
            <a:off x="6137275" y="4745241"/>
            <a:ext cx="2133600" cy="274637"/>
          </a:xfrm>
          <a:prstGeom prst="rect">
            <a:avLst/>
          </a:prstGeom>
        </p:spPr>
        <p:txBody>
          <a:bodyPr vert="horz" lIns="0" tIns="0" rIns="0" bIns="0" rtlCol="0" anchor="ctr"/>
          <a:lstStyle>
            <a:lvl1pPr>
              <a:defRPr lang="en-GB" sz="900" smtClean="0"/>
            </a:lvl1pPr>
          </a:lstStyle>
          <a:p>
            <a:fld id="{19BD40DE-6F2C-4338-BEA1-120454F608E0}" type="datetime3">
              <a:rPr lang="en-US" smtClean="0"/>
              <a:t>7 January 2021</a:t>
            </a:fld>
            <a:endParaRPr lang="en-GB" dirty="0"/>
          </a:p>
        </p:txBody>
      </p:sp>
      <p:sp>
        <p:nvSpPr>
          <p:cNvPr id="7" name="MSIPCMContentMarking" descr="{&quot;HashCode&quot;:-1699574231,&quot;Placement&quot;:&quot;Footer&quot;}"/>
          <p:cNvSpPr txBox="1"/>
          <p:nvPr userDrawn="1"/>
        </p:nvSpPr>
        <p:spPr>
          <a:xfrm>
            <a:off x="0" y="4932427"/>
            <a:ext cx="619703" cy="211073"/>
          </a:xfrm>
          <a:prstGeom prst="rect">
            <a:avLst/>
          </a:prstGeom>
        </p:spPr>
        <p:txBody>
          <a:bodyPr vert="horz" wrap="square" lIns="0" tIns="0" rIns="0" bIns="0" rtlCol="0" anchor="ctr" anchorCtr="1">
            <a:noAutofit/>
          </a:bodyPr>
          <a:lstStyle/>
          <a:p>
            <a:pPr marL="0" indent="0" algn="l">
              <a:spcBef>
                <a:spcPts val="0"/>
              </a:spcBef>
              <a:spcAft>
                <a:spcPts val="0"/>
              </a:spcAft>
              <a:buFont typeface="Arial" pitchFamily="34" charset="0"/>
              <a:buNone/>
            </a:pPr>
            <a:r>
              <a:rPr lang="en-US" sz="700" dirty="0" smtClean="0">
                <a:solidFill>
                  <a:srgbClr val="000000"/>
                </a:solidFill>
                <a:latin typeface="Calibri" panose="020F0502020204030204" pitchFamily="34" charset="0"/>
              </a:rPr>
              <a:t>C2 General</a:t>
            </a:r>
            <a:endParaRPr lang="es-ES" sz="7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43687732"/>
      </p:ext>
    </p:extLst>
  </p:cSld>
  <p:clrMap bg1="lt1" tx1="dk1" bg2="lt2" tx2="dk2" accent1="accent1" accent2="accent2" accent3="accent3" accent4="accent4" accent5="accent5" accent6="accent6" hlink="hlink" folHlink="folHlink"/>
  <p:sldLayoutIdLst>
    <p:sldLayoutId id="2147483696" r:id="rId1"/>
    <p:sldLayoutId id="2147483686" r:id="rId2"/>
    <p:sldLayoutId id="2147483694" r:id="rId3"/>
    <p:sldLayoutId id="2147483690" r:id="rId4"/>
    <p:sldLayoutId id="2147483687" r:id="rId5"/>
    <p:sldLayoutId id="2147483691" r:id="rId6"/>
    <p:sldLayoutId id="2147483664" r:id="rId7"/>
    <p:sldLayoutId id="2147483699" r:id="rId8"/>
    <p:sldLayoutId id="2147483698" r:id="rId9"/>
    <p:sldLayoutId id="2147483697" r:id="rId10"/>
    <p:sldLayoutId id="2147483700" r:id="rId11"/>
    <p:sldLayoutId id="2147483701" r:id="rId12"/>
    <p:sldLayoutId id="2147483702" r:id="rId13"/>
    <p:sldLayoutId id="2147483650" r:id="rId14"/>
    <p:sldLayoutId id="2147483668" r:id="rId15"/>
    <p:sldLayoutId id="2147483662" r:id="rId16"/>
    <p:sldLayoutId id="2147483661" r:id="rId17"/>
    <p:sldLayoutId id="2147483659" r:id="rId18"/>
    <p:sldLayoutId id="2147483654" r:id="rId19"/>
    <p:sldLayoutId id="2147483660" r:id="rId20"/>
    <p:sldLayoutId id="2147483670" r:id="rId21"/>
    <p:sldLayoutId id="2147483649"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66" r:id="rId33"/>
    <p:sldLayoutId id="2147483667" r:id="rId34"/>
    <p:sldLayoutId id="2147483703" r:id="rId35"/>
    <p:sldLayoutId id="2147483704" r:id="rId36"/>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p:titleStyle>
    <p:body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3.xml"/><Relationship Id="rId5" Type="http://schemas.openxmlformats.org/officeDocument/2006/relationships/hyperlink" Target="https://ayudacliente.vodafone.es/particulares/movil/robo-y-perdida/como-restringir-tu-linea-en-caso-de-robo-o-perdida/" TargetMode="Externa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3.png"/><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52.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3.png"/><Relationship Id="rId2" Type="http://schemas.openxmlformats.org/officeDocument/2006/relationships/slideLayout" Target="../slideLayouts/slideLayout20.xml"/><Relationship Id="rId1" Type="http://schemas.openxmlformats.org/officeDocument/2006/relationships/tags" Target="../tags/tag5.xml"/><Relationship Id="rId6" Type="http://schemas.openxmlformats.org/officeDocument/2006/relationships/image" Target="../media/image6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3.png"/><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65.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vodafone.es/empresas/es/login-ds/?deepLinkWGC=/empresas/es/gestion-de-lineas/pinpuk/&amp;emd=infomail_PROALJ046036" TargetMode="Externa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hyperlink" Target="https://www.vodafone.es/c/particulares/es/acceso-area-privada/" TargetMode="External"/><Relationship Id="rId2" Type="http://schemas.openxmlformats.org/officeDocument/2006/relationships/hyperlink" Target="https://www.vodafone.es/c/empresas/grandes-clientes/es/" TargetMode="Externa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3.xml"/><Relationship Id="rId7" Type="http://schemas.openxmlformats.org/officeDocument/2006/relationships/image" Target="../media/image75.png"/><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image" Target="../media/image54.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png"/><Relationship Id="rId7" Type="http://schemas.openxmlformats.org/officeDocument/2006/relationships/image" Target="../media/image60.png"/><Relationship Id="rId2" Type="http://schemas.openxmlformats.org/officeDocument/2006/relationships/image" Target="../media/image81.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10.40.8.13:10080/static/imagen/proalj051322.jpg" TargetMode="External"/><Relationship Id="rId7" Type="http://schemas.openxmlformats.org/officeDocument/2006/relationships/image" Target="../media/image58.png"/><Relationship Id="rId2" Type="http://schemas.openxmlformats.org/officeDocument/2006/relationships/image" Target="../media/image85.png"/><Relationship Id="rId1" Type="http://schemas.openxmlformats.org/officeDocument/2006/relationships/slideLayout" Target="../slideLayouts/slideLayout20.xml"/><Relationship Id="rId6" Type="http://schemas.openxmlformats.org/officeDocument/2006/relationships/image" Target="../media/image87.jpeg"/><Relationship Id="rId5" Type="http://schemas.openxmlformats.org/officeDocument/2006/relationships/hyperlink" Target="http://10.40.8.13:10080/static/imagen/proalj051323.jpg" TargetMode="External"/><Relationship Id="rId4" Type="http://schemas.openxmlformats.org/officeDocument/2006/relationships/image" Target="../media/image86.jpeg"/><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89.png"/><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3.xml"/><Relationship Id="rId6" Type="http://schemas.openxmlformats.org/officeDocument/2006/relationships/hyperlink" Target="Informaci&#243;n%20Reparaci&#243;n%20o%20Sustituci&#243;n%20de%20Terminal.msg" TargetMode="External"/><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93.png"/><Relationship Id="rId4" Type="http://schemas.openxmlformats.org/officeDocument/2006/relationships/image" Target="../media/image9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14.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14.xml"/><Relationship Id="rId5" Type="http://schemas.openxmlformats.org/officeDocument/2006/relationships/image" Target="../media/image99.png"/><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1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1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14.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4.png"/><Relationship Id="rId1" Type="http://schemas.openxmlformats.org/officeDocument/2006/relationships/slideLayout" Target="../slideLayouts/slideLayout14.xml"/><Relationship Id="rId6" Type="http://schemas.openxmlformats.org/officeDocument/2006/relationships/image" Target="../media/image98.png"/><Relationship Id="rId5" Type="http://schemas.openxmlformats.org/officeDocument/2006/relationships/image" Target="../media/image96.png"/><Relationship Id="rId4" Type="http://schemas.openxmlformats.org/officeDocument/2006/relationships/image" Target="../media/image108.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6.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94.png"/><Relationship Id="rId1" Type="http://schemas.openxmlformats.org/officeDocument/2006/relationships/slideLayout" Target="../slideLayouts/slideLayout14.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static-or00.inbenta.com/07b180149480872fda2b2ef172466899cdc819c12b0689d707a77810c816574f/pdfs/Gu%C3%ADa%20Usuario%20VPN%20v1.pdf" TargetMode="External"/><Relationship Id="rId2" Type="http://schemas.openxmlformats.org/officeDocument/2006/relationships/slideLayout" Target="../slideLayouts/slideLayout20.xml"/><Relationship Id="rId1" Type="http://schemas.openxmlformats.org/officeDocument/2006/relationships/tags" Target="../tags/tag15.xml"/><Relationship Id="rId6" Type="http://schemas.openxmlformats.org/officeDocument/2006/relationships/hyperlink" Target="https://static-or00.inbenta.com/07b180149480872fda2b2ef172466899cdc819c12b0689d707a77810c816574f/pdfs/Gu%C3%ADa%20Usuario%20USUARIO%20FINAL%20v1.pdf" TargetMode="External"/><Relationship Id="rId5" Type="http://schemas.openxmlformats.org/officeDocument/2006/relationships/hyperlink" Target="https://static-or00.inbenta.com/07b180149480872fda2b2ef172466899cdc819c12b0689d707a77810c816574f/pdfs/Gu%C3%ADa%20Usuario%20SERVICIOS%20DE%20GRUPO%20v1.pdf" TargetMode="External"/><Relationship Id="rId4" Type="http://schemas.openxmlformats.org/officeDocument/2006/relationships/hyperlink" Target="https://static-or00.inbenta.com/07b180149480872fda2b2ef172466899cdc819c12b0689d707a77810c816574f/pdfs/Gu%C3%ADa%20Usuario%20PORTAL%20ESTADISTICAS%20v1.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25977" y="1284758"/>
            <a:ext cx="4572000" cy="1292662"/>
          </a:xfrm>
          <a:prstGeom prst="rect">
            <a:avLst/>
          </a:prstGeom>
        </p:spPr>
        <p:txBody>
          <a:bodyPr>
            <a:spAutoFit/>
          </a:bodyPr>
          <a:lstStyle/>
          <a:p>
            <a:r>
              <a:rPr lang="es-ES" sz="3200" b="1" dirty="0">
                <a:solidFill>
                  <a:schemeClr val="bg1"/>
                </a:solidFill>
                <a:effectLst>
                  <a:outerShdw blurRad="38100" dist="38100" dir="2700000" algn="tl">
                    <a:srgbClr val="000000">
                      <a:alpha val="43137"/>
                    </a:srgbClr>
                  </a:outerShdw>
                </a:effectLst>
                <a:latin typeface="Vodafone Rg"/>
                <a:ea typeface="+mj-ea"/>
                <a:cs typeface="Vodafone Rg"/>
              </a:rPr>
              <a:t/>
            </a:r>
            <a:br>
              <a:rPr lang="es-ES" sz="3200" b="1" dirty="0">
                <a:solidFill>
                  <a:schemeClr val="bg1"/>
                </a:solidFill>
                <a:effectLst>
                  <a:outerShdw blurRad="38100" dist="38100" dir="2700000" algn="tl">
                    <a:srgbClr val="000000">
                      <a:alpha val="43137"/>
                    </a:srgbClr>
                  </a:outerShdw>
                </a:effectLst>
                <a:latin typeface="Vodafone Rg"/>
                <a:ea typeface="+mj-ea"/>
                <a:cs typeface="Vodafone Rg"/>
              </a:rPr>
            </a:br>
            <a:r>
              <a:rPr lang="es-ES" sz="3200" b="1" dirty="0">
                <a:solidFill>
                  <a:schemeClr val="bg1"/>
                </a:solidFill>
                <a:effectLst>
                  <a:outerShdw blurRad="38100" dist="38100" dir="2700000" algn="tl">
                    <a:srgbClr val="000000">
                      <a:alpha val="43137"/>
                    </a:srgbClr>
                  </a:outerShdw>
                </a:effectLst>
                <a:latin typeface="Vodafone Rg"/>
                <a:ea typeface="+mj-ea"/>
                <a:cs typeface="Vodafone Rg"/>
              </a:rPr>
              <a:t>Área </a:t>
            </a:r>
            <a:r>
              <a:rPr lang="es-ES" sz="3200" b="1" dirty="0" smtClean="0">
                <a:solidFill>
                  <a:schemeClr val="bg1"/>
                </a:solidFill>
                <a:effectLst>
                  <a:outerShdw blurRad="38100" dist="38100" dir="2700000" algn="tl">
                    <a:srgbClr val="000000">
                      <a:alpha val="43137"/>
                    </a:srgbClr>
                  </a:outerShdw>
                </a:effectLst>
                <a:latin typeface="Vodafone Rg"/>
                <a:ea typeface="+mj-ea"/>
                <a:cs typeface="Vodafone Rg"/>
              </a:rPr>
              <a:t>de Clientes</a:t>
            </a:r>
          </a:p>
          <a:p>
            <a:r>
              <a:rPr lang="es-ES" sz="1400" b="1" dirty="0" smtClean="0">
                <a:solidFill>
                  <a:schemeClr val="bg1"/>
                </a:solidFill>
                <a:effectLst>
                  <a:outerShdw blurRad="38100" dist="38100" dir="2700000" algn="tl">
                    <a:srgbClr val="000000">
                      <a:alpha val="43137"/>
                    </a:srgbClr>
                  </a:outerShdw>
                </a:effectLst>
                <a:latin typeface="Vodafone Rg"/>
                <a:ea typeface="+mj-ea"/>
                <a:cs typeface="Vodafone Rg"/>
              </a:rPr>
              <a:t>Infinity Business</a:t>
            </a:r>
            <a:endParaRPr lang="es-ES" sz="1400" b="1" dirty="0">
              <a:solidFill>
                <a:schemeClr val="bg1"/>
              </a:solidFill>
              <a:effectLst>
                <a:outerShdw blurRad="38100" dist="38100" dir="2700000" algn="tl">
                  <a:srgbClr val="000000">
                    <a:alpha val="43137"/>
                  </a:srgbClr>
                </a:outerShdw>
              </a:effectLst>
              <a:latin typeface="Vodafone Rg"/>
              <a:ea typeface="+mj-ea"/>
              <a:cs typeface="Vodafone Rg"/>
            </a:endParaRPr>
          </a:p>
        </p:txBody>
      </p:sp>
      <p:sp>
        <p:nvSpPr>
          <p:cNvPr id="7" name="CuadroTexto 6"/>
          <p:cNvSpPr txBox="1"/>
          <p:nvPr/>
        </p:nvSpPr>
        <p:spPr>
          <a:xfrm>
            <a:off x="176685" y="4865260"/>
            <a:ext cx="1464722" cy="181526"/>
          </a:xfrm>
          <a:prstGeom prst="rect">
            <a:avLst/>
          </a:prstGeom>
        </p:spPr>
        <p:txBody>
          <a:bodyPr wrap="square" lIns="0" tIns="0" rIns="0" bIns="0" rtlCol="0">
            <a:noAutofit/>
          </a:bodyPr>
          <a:lstStyle/>
          <a:p>
            <a:pPr marL="0" indent="0">
              <a:buFont typeface="Arial" pitchFamily="34" charset="0"/>
              <a:buNone/>
            </a:pPr>
            <a:r>
              <a:rPr lang="es-ES" sz="1100" dirty="0" smtClean="0">
                <a:latin typeface="Vodafone Rg" pitchFamily="34" charset="0"/>
              </a:rPr>
              <a:t>Julio 20´</a:t>
            </a:r>
          </a:p>
        </p:txBody>
      </p:sp>
    </p:spTree>
    <p:extLst>
      <p:ext uri="{BB962C8B-B14F-4D97-AF65-F5344CB8AC3E}">
        <p14:creationId xmlns:p14="http://schemas.microsoft.com/office/powerpoint/2010/main" val="98277020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120473"/>
            <a:ext cx="6272454" cy="378042"/>
          </a:xfrm>
        </p:spPr>
        <p:txBody>
          <a:bodyPr/>
          <a:lstStyle/>
          <a:p>
            <a:r>
              <a:rPr lang="es-ES_tradnl" dirty="0">
                <a:effectLst>
                  <a:outerShdw blurRad="38100" dist="38100" dir="2700000" algn="tl">
                    <a:srgbClr val="000000">
                      <a:alpha val="43137"/>
                    </a:srgbClr>
                  </a:outerShdw>
                </a:effectLst>
              </a:rPr>
              <a:t>Gestión de Consumo</a:t>
            </a:r>
            <a:r>
              <a:rPr lang="es-ES_tradnl" sz="1950" dirty="0"/>
              <a:t/>
            </a:r>
            <a:br>
              <a:rPr lang="es-ES_tradnl" sz="1950" dirty="0"/>
            </a:br>
            <a:endParaRPr lang="es-ES_tradnl" sz="195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10</a:t>
            </a:fld>
            <a:endParaRPr lang="en-GB" dirty="0">
              <a:solidFill>
                <a:srgbClr val="FFFFFF"/>
              </a:solidFill>
            </a:endParaRPr>
          </a:p>
        </p:txBody>
      </p:sp>
      <p:pic>
        <p:nvPicPr>
          <p:cNvPr id="17" name="Imagen 16"/>
          <p:cNvPicPr>
            <a:picLocks noChangeAspect="1"/>
          </p:cNvPicPr>
          <p:nvPr/>
        </p:nvPicPr>
        <p:blipFill>
          <a:blip r:embed="rId3"/>
          <a:stretch>
            <a:fillRect/>
          </a:stretch>
        </p:blipFill>
        <p:spPr>
          <a:xfrm>
            <a:off x="5306113" y="1453642"/>
            <a:ext cx="228600" cy="200025"/>
          </a:xfrm>
          <a:prstGeom prst="rect">
            <a:avLst/>
          </a:prstGeom>
        </p:spPr>
      </p:pic>
      <p:sp>
        <p:nvSpPr>
          <p:cNvPr id="22" name="Content Placeholder 6"/>
          <p:cNvSpPr txBox="1">
            <a:spLocks/>
          </p:cNvSpPr>
          <p:nvPr/>
        </p:nvSpPr>
        <p:spPr>
          <a:xfrm>
            <a:off x="728692" y="994584"/>
            <a:ext cx="7574930" cy="497912"/>
          </a:xfrm>
          <a:prstGeom prst="rect">
            <a:avLst/>
          </a:prstGeom>
        </p:spPr>
        <p:txBody>
          <a:bodyPr vert="horz" lIns="0" tIns="0" rIns="0" bIns="0" rtlCol="0" anchor="t" anchorCtr="0">
            <a:normAutofit fontScale="25000" lnSpcReduction="20000"/>
          </a:bodyPr>
          <a:lstStyle>
            <a:lvl1pPr marL="180975" indent="-180975" algn="l" defTabSz="914400"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625" indent="0" algn="l" defTabSz="914400"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3500" b="1" dirty="0" smtClean="0">
              <a:solidFill>
                <a:srgbClr val="34342B"/>
              </a:solidFill>
              <a:cs typeface="Arial" panose="020B0604020202020204" pitchFamily="34" charset="0"/>
            </a:endParaRPr>
          </a:p>
          <a:p>
            <a:pPr marL="0" indent="0">
              <a:buFont typeface="Arial" pitchFamily="34" charset="0"/>
              <a:buNone/>
            </a:pPr>
            <a:r>
              <a:rPr lang="es-ES" sz="5600" dirty="0" smtClean="0"/>
              <a:t>Puedes puede realizar la  consulta y modificación de los límites de control consumo tanto en nacional como en roaming:</a:t>
            </a:r>
          </a:p>
          <a:p>
            <a:pPr marL="0" indent="0">
              <a:buFont typeface="Arial" pitchFamily="34" charset="0"/>
              <a:buNone/>
            </a:pPr>
            <a:r>
              <a:rPr lang="es-ES" sz="4800" dirty="0" smtClean="0"/>
              <a:t> </a:t>
            </a:r>
          </a:p>
          <a:p>
            <a:pPr marL="0" indent="0">
              <a:buNone/>
            </a:pPr>
            <a:r>
              <a:rPr lang="es-ES" sz="5500" b="1" dirty="0" smtClean="0">
                <a:solidFill>
                  <a:srgbClr val="34342B"/>
                </a:solidFill>
                <a:cs typeface="Arial" panose="020B0604020202020204" pitchFamily="34" charset="0"/>
              </a:rPr>
              <a:t> </a:t>
            </a:r>
            <a:endParaRPr lang="es-ES" sz="3500" dirty="0"/>
          </a:p>
        </p:txBody>
      </p:sp>
      <p:pic>
        <p:nvPicPr>
          <p:cNvPr id="9" name="Imagen 8"/>
          <p:cNvPicPr>
            <a:picLocks noChangeAspect="1"/>
          </p:cNvPicPr>
          <p:nvPr/>
        </p:nvPicPr>
        <p:blipFill>
          <a:blip r:embed="rId4"/>
          <a:stretch>
            <a:fillRect/>
          </a:stretch>
        </p:blipFill>
        <p:spPr>
          <a:xfrm>
            <a:off x="2298252" y="1491559"/>
            <a:ext cx="4277192" cy="3253682"/>
          </a:xfrm>
          <a:prstGeom prst="rect">
            <a:avLst/>
          </a:prstGeom>
        </p:spPr>
      </p:pic>
      <p:sp>
        <p:nvSpPr>
          <p:cNvPr id="3" name="Rectángulo 2"/>
          <p:cNvSpPr/>
          <p:nvPr/>
        </p:nvSpPr>
        <p:spPr>
          <a:xfrm>
            <a:off x="728692" y="625252"/>
            <a:ext cx="3454920" cy="369332"/>
          </a:xfrm>
          <a:prstGeom prst="rect">
            <a:avLst/>
          </a:prstGeom>
        </p:spPr>
        <p:txBody>
          <a:bodyPr wrap="none">
            <a:spAutoFit/>
          </a:bodyPr>
          <a:lstStyle/>
          <a:p>
            <a:pPr marL="342900" indent="-342900">
              <a:buFont typeface="Wingdings" panose="05000000000000000000" pitchFamily="2" charset="2"/>
              <a:buChar char="q"/>
            </a:pPr>
            <a:r>
              <a:rPr lang="es-ES" b="1" dirty="0" smtClean="0">
                <a:solidFill>
                  <a:schemeClr val="bg2"/>
                </a:solidFill>
                <a:latin typeface="Vodafone Rg" pitchFamily="34" charset="0"/>
                <a:cs typeface="Arial" charset="0"/>
              </a:rPr>
              <a:t>Control de consumo roaming</a:t>
            </a:r>
            <a:endParaRPr lang="es-ES" b="1" dirty="0">
              <a:solidFill>
                <a:schemeClr val="bg2"/>
              </a:solidFill>
              <a:latin typeface="Vodafone Rg" pitchFamily="34" charset="0"/>
              <a:cs typeface="Arial" charset="0"/>
            </a:endParaRPr>
          </a:p>
        </p:txBody>
      </p:sp>
    </p:spTree>
    <p:extLst>
      <p:ext uri="{BB962C8B-B14F-4D97-AF65-F5344CB8AC3E}">
        <p14:creationId xmlns:p14="http://schemas.microsoft.com/office/powerpoint/2010/main" val="69253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0385" y="142811"/>
            <a:ext cx="6272454" cy="378042"/>
          </a:xfrm>
        </p:spPr>
        <p:txBody>
          <a:bodyPr/>
          <a:lstStyle/>
          <a:p>
            <a:r>
              <a:rPr lang="es-ES_tradnl" dirty="0">
                <a:effectLst>
                  <a:outerShdw blurRad="38100" dist="38100" dir="2700000" algn="tl">
                    <a:srgbClr val="000000">
                      <a:alpha val="43137"/>
                    </a:srgbClr>
                  </a:outerShdw>
                </a:effectLst>
              </a:rPr>
              <a:t>Gestión de </a:t>
            </a:r>
            <a:r>
              <a:rPr lang="es-ES_tradnl" dirty="0" smtClean="0">
                <a:effectLst>
                  <a:outerShdw blurRad="38100" dist="38100" dir="2700000" algn="tl">
                    <a:srgbClr val="000000">
                      <a:alpha val="43137"/>
                    </a:srgbClr>
                  </a:outerShdw>
                </a:effectLst>
              </a:rPr>
              <a:t>Consumo</a:t>
            </a:r>
            <a:br>
              <a:rPr lang="es-ES_tradnl" dirty="0" smtClean="0">
                <a:effectLst>
                  <a:outerShdw blurRad="38100" dist="38100" dir="2700000" algn="tl">
                    <a:srgbClr val="000000">
                      <a:alpha val="43137"/>
                    </a:srgbClr>
                  </a:outerShdw>
                </a:effectLst>
              </a:rPr>
            </a:br>
            <a:r>
              <a:rPr lang="es-ES_tradnl" dirty="0"/>
              <a:t/>
            </a:r>
            <a:br>
              <a:rPr lang="es-ES_tradnl" dirty="0"/>
            </a:br>
            <a:endParaRPr lang="es-ES_tradnl" dirty="0"/>
          </a:p>
        </p:txBody>
      </p:sp>
      <p:sp>
        <p:nvSpPr>
          <p:cNvPr id="7" name="Content Placeholder 6"/>
          <p:cNvSpPr>
            <a:spLocks noGrp="1"/>
          </p:cNvSpPr>
          <p:nvPr>
            <p:ph idx="1"/>
          </p:nvPr>
        </p:nvSpPr>
        <p:spPr>
          <a:xfrm>
            <a:off x="610385" y="1015425"/>
            <a:ext cx="7904375" cy="847559"/>
          </a:xfrm>
        </p:spPr>
        <p:txBody>
          <a:bodyPr>
            <a:normAutofit/>
          </a:bodyPr>
          <a:lstStyle/>
          <a:p>
            <a:pPr marL="0" indent="0">
              <a:buNone/>
            </a:pPr>
            <a:r>
              <a:rPr lang="en-US" sz="1500" dirty="0" smtClean="0"/>
              <a:t>Seleccionando el CIF en el desplegable e se introduce la línea a consultar en “</a:t>
            </a:r>
            <a:r>
              <a:rPr lang="en-US" sz="1500" i="1" dirty="0" smtClean="0"/>
              <a:t>introducir a mano</a:t>
            </a:r>
            <a:r>
              <a:rPr lang="en-US" sz="1500" dirty="0" smtClean="0"/>
              <a:t>”. Tecla “</a:t>
            </a:r>
            <a:r>
              <a:rPr lang="en-US" sz="1500" i="1" dirty="0" smtClean="0"/>
              <a:t>Enter</a:t>
            </a:r>
            <a:r>
              <a:rPr lang="en-US" sz="1500" dirty="0" smtClean="0"/>
              <a:t>” y  “</a:t>
            </a:r>
            <a:r>
              <a:rPr lang="en-US" sz="1500" i="1" dirty="0" smtClean="0"/>
              <a:t>continuar</a:t>
            </a:r>
            <a:r>
              <a:rPr lang="en-US" sz="1500" dirty="0" smtClean="0"/>
              <a:t>”. En pantalla comprobaremos tanto el límite actual como el permanente. </a:t>
            </a:r>
            <a:r>
              <a:rPr lang="en-US" sz="1500" dirty="0" err="1" smtClean="0"/>
              <a:t>Podrás</a:t>
            </a:r>
            <a:r>
              <a:rPr lang="en-US" sz="1500" dirty="0" smtClean="0"/>
              <a:t>  modificarlo en el desplegable dando a “guardar”.</a:t>
            </a:r>
            <a:endParaRPr lang="es-ES" sz="150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11</a:t>
            </a:fld>
            <a:endParaRPr lang="en-GB" dirty="0">
              <a:solidFill>
                <a:srgbClr val="FFFFFF"/>
              </a:solidFill>
            </a:endParaRPr>
          </a:p>
        </p:txBody>
      </p:sp>
      <p:pic>
        <p:nvPicPr>
          <p:cNvPr id="5" name="Imagen 4"/>
          <p:cNvPicPr>
            <a:picLocks noChangeAspect="1"/>
          </p:cNvPicPr>
          <p:nvPr/>
        </p:nvPicPr>
        <p:blipFill>
          <a:blip r:embed="rId3"/>
          <a:stretch>
            <a:fillRect/>
          </a:stretch>
        </p:blipFill>
        <p:spPr>
          <a:xfrm>
            <a:off x="3510003" y="2122351"/>
            <a:ext cx="2494882" cy="2548629"/>
          </a:xfrm>
          <a:prstGeom prst="rect">
            <a:avLst/>
          </a:prstGeom>
        </p:spPr>
      </p:pic>
      <p:pic>
        <p:nvPicPr>
          <p:cNvPr id="9" name="Imagen 8"/>
          <p:cNvPicPr>
            <a:picLocks noChangeAspect="1"/>
          </p:cNvPicPr>
          <p:nvPr/>
        </p:nvPicPr>
        <p:blipFill>
          <a:blip r:embed="rId4"/>
          <a:stretch>
            <a:fillRect/>
          </a:stretch>
        </p:blipFill>
        <p:spPr>
          <a:xfrm>
            <a:off x="6415034" y="2093720"/>
            <a:ext cx="2686639" cy="2852940"/>
          </a:xfrm>
          <a:prstGeom prst="rect">
            <a:avLst/>
          </a:prstGeom>
        </p:spPr>
      </p:pic>
      <p:pic>
        <p:nvPicPr>
          <p:cNvPr id="10" name="Imagen 9"/>
          <p:cNvPicPr>
            <a:picLocks noChangeAspect="1"/>
          </p:cNvPicPr>
          <p:nvPr/>
        </p:nvPicPr>
        <p:blipFill>
          <a:blip r:embed="rId5"/>
          <a:stretch>
            <a:fillRect/>
          </a:stretch>
        </p:blipFill>
        <p:spPr>
          <a:xfrm>
            <a:off x="1485900" y="1739343"/>
            <a:ext cx="682144" cy="378293"/>
          </a:xfrm>
          <a:prstGeom prst="rect">
            <a:avLst/>
          </a:prstGeom>
        </p:spPr>
      </p:pic>
      <p:pic>
        <p:nvPicPr>
          <p:cNvPr id="12" name="Imagen 11"/>
          <p:cNvPicPr>
            <a:picLocks noChangeAspect="1"/>
          </p:cNvPicPr>
          <p:nvPr/>
        </p:nvPicPr>
        <p:blipFill>
          <a:blip r:embed="rId6"/>
          <a:stretch>
            <a:fillRect/>
          </a:stretch>
        </p:blipFill>
        <p:spPr>
          <a:xfrm>
            <a:off x="4275495" y="1739343"/>
            <a:ext cx="647700" cy="476250"/>
          </a:xfrm>
          <a:prstGeom prst="rect">
            <a:avLst/>
          </a:prstGeom>
        </p:spPr>
      </p:pic>
      <p:pic>
        <p:nvPicPr>
          <p:cNvPr id="13" name="Imagen 12"/>
          <p:cNvPicPr>
            <a:picLocks noChangeAspect="1"/>
          </p:cNvPicPr>
          <p:nvPr/>
        </p:nvPicPr>
        <p:blipFill>
          <a:blip r:embed="rId7"/>
          <a:stretch>
            <a:fillRect/>
          </a:stretch>
        </p:blipFill>
        <p:spPr>
          <a:xfrm>
            <a:off x="6981639" y="1715678"/>
            <a:ext cx="518177" cy="406251"/>
          </a:xfrm>
          <a:prstGeom prst="rect">
            <a:avLst/>
          </a:prstGeom>
        </p:spPr>
      </p:pic>
      <p:sp>
        <p:nvSpPr>
          <p:cNvPr id="15" name="Flecha derecha 14"/>
          <p:cNvSpPr/>
          <p:nvPr/>
        </p:nvSpPr>
        <p:spPr>
          <a:xfrm>
            <a:off x="3384224" y="3009443"/>
            <a:ext cx="103694" cy="124248"/>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8" name="Flecha derecha 17"/>
          <p:cNvSpPr/>
          <p:nvPr/>
        </p:nvSpPr>
        <p:spPr>
          <a:xfrm>
            <a:off x="6232693" y="3001584"/>
            <a:ext cx="103694" cy="124248"/>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21" name="Rectángulo redondeado 20"/>
          <p:cNvSpPr/>
          <p:nvPr/>
        </p:nvSpPr>
        <p:spPr>
          <a:xfrm>
            <a:off x="3966512" y="4011107"/>
            <a:ext cx="308983" cy="141403"/>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22" name="Rectángulo redondeado 21"/>
          <p:cNvSpPr/>
          <p:nvPr/>
        </p:nvSpPr>
        <p:spPr>
          <a:xfrm>
            <a:off x="4251020" y="4138368"/>
            <a:ext cx="311553" cy="122547"/>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24" name="Rectángulo redondeado 23"/>
          <p:cNvSpPr/>
          <p:nvPr/>
        </p:nvSpPr>
        <p:spPr>
          <a:xfrm>
            <a:off x="6419616" y="4722829"/>
            <a:ext cx="499995" cy="273377"/>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3" name="Imagen 2"/>
          <p:cNvPicPr>
            <a:picLocks noChangeAspect="1"/>
          </p:cNvPicPr>
          <p:nvPr/>
        </p:nvPicPr>
        <p:blipFill>
          <a:blip r:embed="rId8"/>
          <a:stretch>
            <a:fillRect/>
          </a:stretch>
        </p:blipFill>
        <p:spPr>
          <a:xfrm>
            <a:off x="36511" y="2125590"/>
            <a:ext cx="3293779" cy="2546344"/>
          </a:xfrm>
          <a:prstGeom prst="rect">
            <a:avLst/>
          </a:prstGeom>
        </p:spPr>
      </p:pic>
      <p:sp>
        <p:nvSpPr>
          <p:cNvPr id="19" name="Rectángulo redondeado 18"/>
          <p:cNvSpPr/>
          <p:nvPr/>
        </p:nvSpPr>
        <p:spPr>
          <a:xfrm>
            <a:off x="1571029" y="3020911"/>
            <a:ext cx="597016" cy="108788"/>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7" name="Rectángulo 16"/>
          <p:cNvSpPr/>
          <p:nvPr/>
        </p:nvSpPr>
        <p:spPr>
          <a:xfrm>
            <a:off x="457200" y="643768"/>
            <a:ext cx="3454920" cy="369332"/>
          </a:xfrm>
          <a:prstGeom prst="rect">
            <a:avLst/>
          </a:prstGeom>
        </p:spPr>
        <p:txBody>
          <a:bodyPr wrap="none">
            <a:spAutoFit/>
          </a:bodyPr>
          <a:lstStyle/>
          <a:p>
            <a:pPr marL="342900" indent="-342900">
              <a:buFont typeface="Wingdings" panose="05000000000000000000" pitchFamily="2" charset="2"/>
              <a:buChar char="q"/>
            </a:pPr>
            <a:r>
              <a:rPr lang="es-ES" b="1" dirty="0" smtClean="0">
                <a:solidFill>
                  <a:schemeClr val="bg2"/>
                </a:solidFill>
                <a:latin typeface="Vodafone Rg" pitchFamily="34" charset="0"/>
                <a:cs typeface="Arial" charset="0"/>
              </a:rPr>
              <a:t>Control de consumo roaming</a:t>
            </a:r>
            <a:endParaRPr lang="es-ES" b="1" dirty="0">
              <a:solidFill>
                <a:schemeClr val="bg2"/>
              </a:solidFill>
              <a:latin typeface="Vodafone Rg" pitchFamily="34" charset="0"/>
              <a:cs typeface="Arial" charset="0"/>
            </a:endParaRPr>
          </a:p>
        </p:txBody>
      </p:sp>
    </p:spTree>
    <p:extLst>
      <p:ext uri="{BB962C8B-B14F-4D97-AF65-F5344CB8AC3E}">
        <p14:creationId xmlns:p14="http://schemas.microsoft.com/office/powerpoint/2010/main" val="2382722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290" y="157746"/>
            <a:ext cx="6272454" cy="378042"/>
          </a:xfrm>
        </p:spPr>
        <p:txBody>
          <a:bodyPr/>
          <a:lstStyle/>
          <a:p>
            <a:r>
              <a:rPr lang="es-ES_tradnl" dirty="0">
                <a:effectLst>
                  <a:outerShdw blurRad="38100" dist="38100" dir="2700000" algn="tl">
                    <a:srgbClr val="000000">
                      <a:alpha val="43137"/>
                    </a:srgbClr>
                  </a:outerShdw>
                </a:effectLst>
              </a:rPr>
              <a:t>Gestión de líneas</a:t>
            </a:r>
          </a:p>
        </p:txBody>
      </p:sp>
      <p:sp>
        <p:nvSpPr>
          <p:cNvPr id="7" name="Content Placeholder 6"/>
          <p:cNvSpPr>
            <a:spLocks noGrp="1"/>
          </p:cNvSpPr>
          <p:nvPr>
            <p:ph idx="1"/>
          </p:nvPr>
        </p:nvSpPr>
        <p:spPr>
          <a:xfrm>
            <a:off x="113122" y="1118619"/>
            <a:ext cx="3799002" cy="3626622"/>
          </a:xfrm>
        </p:spPr>
        <p:txBody>
          <a:bodyPr>
            <a:normAutofit fontScale="92500" lnSpcReduction="10000"/>
          </a:bodyPr>
          <a:lstStyle/>
          <a:p>
            <a:pPr marL="266700" lvl="1" indent="0">
              <a:buNone/>
            </a:pPr>
            <a:r>
              <a:rPr lang="es-ES" sz="1500" dirty="0" smtClean="0"/>
              <a:t>Consulta el </a:t>
            </a:r>
            <a:r>
              <a:rPr lang="es-ES" sz="1500" dirty="0"/>
              <a:t>estado de las opciones de llamada y </a:t>
            </a:r>
            <a:r>
              <a:rPr lang="es-ES" sz="1500" dirty="0" smtClean="0"/>
              <a:t>configúralas </a:t>
            </a:r>
            <a:r>
              <a:rPr lang="es-ES" sz="1500" dirty="0"/>
              <a:t>a </a:t>
            </a:r>
            <a:r>
              <a:rPr lang="es-ES" sz="1500" dirty="0" smtClean="0"/>
              <a:t>tu gusto tanto </a:t>
            </a:r>
            <a:r>
              <a:rPr lang="es-ES" sz="1500" dirty="0"/>
              <a:t>de las que </a:t>
            </a:r>
            <a:r>
              <a:rPr lang="es-ES" sz="1500" dirty="0" smtClean="0"/>
              <a:t>realizas </a:t>
            </a:r>
            <a:r>
              <a:rPr lang="es-ES" sz="1500" dirty="0"/>
              <a:t>desde </a:t>
            </a:r>
            <a:r>
              <a:rPr lang="es-ES" sz="1500" dirty="0" smtClean="0"/>
              <a:t>tu </a:t>
            </a:r>
            <a:r>
              <a:rPr lang="es-ES" sz="1500" dirty="0"/>
              <a:t>móvil como las recibidas: </a:t>
            </a:r>
            <a:endParaRPr lang="es-ES" sz="1500" dirty="0" smtClean="0"/>
          </a:p>
          <a:p>
            <a:pPr marL="266700" lvl="1" indent="0">
              <a:buNone/>
            </a:pPr>
            <a:endParaRPr lang="es-ES" sz="1500" b="1" dirty="0"/>
          </a:p>
          <a:p>
            <a:pPr lvl="1">
              <a:buFont typeface="Wingdings" panose="05000000000000000000" pitchFamily="2" charset="2"/>
              <a:buChar char="§"/>
            </a:pPr>
            <a:r>
              <a:rPr lang="es-ES" sz="1500" b="1" dirty="0" smtClean="0"/>
              <a:t>Llamada </a:t>
            </a:r>
            <a:r>
              <a:rPr lang="es-ES" sz="1500" b="1" dirty="0"/>
              <a:t>en espera, Multiconferencia, Dicta SMS </a:t>
            </a:r>
            <a:r>
              <a:rPr lang="es-ES" sz="1500" dirty="0" smtClean="0"/>
              <a:t>, </a:t>
            </a:r>
            <a:r>
              <a:rPr lang="es-ES" sz="1500" dirty="0"/>
              <a:t>Aviso por SMS de </a:t>
            </a:r>
            <a:r>
              <a:rPr lang="es-ES" sz="1500" b="1" dirty="0"/>
              <a:t>llamadas perdidas. </a:t>
            </a:r>
          </a:p>
          <a:p>
            <a:pPr marL="266700" lvl="1" indent="0">
              <a:buNone/>
            </a:pPr>
            <a:endParaRPr lang="es-ES" sz="1500" dirty="0"/>
          </a:p>
          <a:p>
            <a:pPr lvl="1">
              <a:buFont typeface="Wingdings" panose="05000000000000000000" pitchFamily="2" charset="2"/>
              <a:buChar char="§"/>
            </a:pPr>
            <a:r>
              <a:rPr lang="es-ES" sz="1500" b="1" dirty="0"/>
              <a:t>Ocultación de número llamante</a:t>
            </a:r>
            <a:r>
              <a:rPr lang="es-ES" sz="1500" dirty="0"/>
              <a:t>: </a:t>
            </a:r>
            <a:r>
              <a:rPr lang="es-ES" sz="1500" dirty="0" smtClean="0"/>
              <a:t>Oculta el </a:t>
            </a:r>
            <a:r>
              <a:rPr lang="es-ES" sz="1500" dirty="0"/>
              <a:t>número de teléfono si no </a:t>
            </a:r>
            <a:r>
              <a:rPr lang="es-ES" sz="1500" dirty="0" smtClean="0"/>
              <a:t>quieres </a:t>
            </a:r>
            <a:r>
              <a:rPr lang="es-ES" sz="1500" dirty="0"/>
              <a:t>que aparezca en la pantalla del teléfono al que </a:t>
            </a:r>
            <a:r>
              <a:rPr lang="es-ES" sz="1500" dirty="0" smtClean="0"/>
              <a:t>está </a:t>
            </a:r>
            <a:r>
              <a:rPr lang="es-ES" sz="1500" dirty="0"/>
              <a:t>llamando</a:t>
            </a:r>
            <a:r>
              <a:rPr lang="es-ES" sz="1500" dirty="0" smtClean="0"/>
              <a:t>.</a:t>
            </a:r>
          </a:p>
          <a:p>
            <a:pPr marL="266700" lvl="1" indent="0">
              <a:buNone/>
            </a:pPr>
            <a:endParaRPr lang="es-ES" sz="1500" dirty="0"/>
          </a:p>
          <a:p>
            <a:pPr lvl="1">
              <a:buFont typeface="Wingdings" panose="05000000000000000000" pitchFamily="2" charset="2"/>
              <a:buChar char="§"/>
            </a:pPr>
            <a:r>
              <a:rPr lang="es-ES" sz="1500" b="1" dirty="0"/>
              <a:t>Rellamada</a:t>
            </a:r>
            <a:r>
              <a:rPr lang="es-ES" sz="1500" dirty="0"/>
              <a:t>: </a:t>
            </a:r>
            <a:r>
              <a:rPr lang="es-ES" sz="1500" dirty="0" smtClean="0"/>
              <a:t>Contacta nuevo con </a:t>
            </a:r>
            <a:r>
              <a:rPr lang="es-ES" sz="1500" dirty="0"/>
              <a:t>las personas </a:t>
            </a:r>
            <a:r>
              <a:rPr lang="es-ES" sz="1500" dirty="0" smtClean="0"/>
              <a:t>que has intentado mientras </a:t>
            </a:r>
            <a:r>
              <a:rPr lang="es-ES" sz="1500" dirty="0"/>
              <a:t>estaba comunicando, apagado o fuera de cobertura.</a:t>
            </a:r>
          </a:p>
          <a:p>
            <a:pPr lvl="1">
              <a:buFont typeface="Wingdings" panose="05000000000000000000" pitchFamily="2" charset="2"/>
              <a:buChar char="§"/>
            </a:pPr>
            <a:r>
              <a:rPr lang="es-ES" sz="1500" b="1" dirty="0"/>
              <a:t>Dicta SMS</a:t>
            </a:r>
            <a:r>
              <a:rPr lang="es-ES" sz="1500" dirty="0"/>
              <a:t>: </a:t>
            </a:r>
            <a:r>
              <a:rPr lang="es-ES" sz="1500" dirty="0" smtClean="0"/>
              <a:t>Este servicio permite enviar </a:t>
            </a:r>
            <a:r>
              <a:rPr lang="es-ES" sz="1500" dirty="0"/>
              <a:t>un mensaje de voz de contestador </a:t>
            </a:r>
            <a:r>
              <a:rPr lang="es-ES" sz="1500" dirty="0" smtClean="0"/>
              <a:t>en </a:t>
            </a:r>
            <a:r>
              <a:rPr lang="es-ES" sz="1500" dirty="0"/>
              <a:t>forma de SMS al destinatario.</a:t>
            </a:r>
          </a:p>
          <a:p>
            <a:pPr lvl="1">
              <a:buNone/>
            </a:pPr>
            <a:endParaRPr lang="es-ES" sz="750" dirty="0"/>
          </a:p>
          <a:p>
            <a:pPr lvl="0">
              <a:buClr>
                <a:srgbClr val="DE0400"/>
              </a:buClr>
              <a:buNone/>
            </a:pPr>
            <a:endParaRPr lang="es-ES_tradnl" sz="1050" dirty="0"/>
          </a:p>
          <a:p>
            <a:pPr lvl="0">
              <a:buClr>
                <a:srgbClr val="DE0400"/>
              </a:buClr>
              <a:buNone/>
            </a:pPr>
            <a:endParaRPr lang="es-ES_tradnl" sz="105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12</a:t>
            </a:fld>
            <a:endParaRPr lang="en-GB" dirty="0">
              <a:solidFill>
                <a:srgbClr val="FFFFFF"/>
              </a:solidFill>
            </a:endParaRPr>
          </a:p>
        </p:txBody>
      </p:sp>
      <p:sp>
        <p:nvSpPr>
          <p:cNvPr id="2" name="Rectángulo 1"/>
          <p:cNvSpPr/>
          <p:nvPr/>
        </p:nvSpPr>
        <p:spPr>
          <a:xfrm>
            <a:off x="0" y="535788"/>
            <a:ext cx="3114955"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a:solidFill>
                  <a:schemeClr val="bg2"/>
                </a:solidFill>
                <a:latin typeface="Vodafone Rg" pitchFamily="34" charset="0"/>
                <a:cs typeface="Arial" charset="0"/>
              </a:rPr>
              <a:t>Opciones de Llamada</a:t>
            </a:r>
            <a:endParaRPr lang="es-ES" sz="2000" b="1" dirty="0">
              <a:solidFill>
                <a:schemeClr val="bg2"/>
              </a:solidFill>
              <a:latin typeface="Vodafone Rg" pitchFamily="34" charset="0"/>
              <a:cs typeface="Arial" charset="0"/>
            </a:endParaRPr>
          </a:p>
        </p:txBody>
      </p:sp>
      <p:pic>
        <p:nvPicPr>
          <p:cNvPr id="3" name="Imagen 2"/>
          <p:cNvPicPr>
            <a:picLocks noChangeAspect="1"/>
          </p:cNvPicPr>
          <p:nvPr/>
        </p:nvPicPr>
        <p:blipFill>
          <a:blip r:embed="rId2"/>
          <a:stretch>
            <a:fillRect/>
          </a:stretch>
        </p:blipFill>
        <p:spPr>
          <a:xfrm>
            <a:off x="4248592" y="720425"/>
            <a:ext cx="4895408" cy="4024816"/>
          </a:xfrm>
          <a:prstGeom prst="rect">
            <a:avLst/>
          </a:prstGeom>
        </p:spPr>
      </p:pic>
    </p:spTree>
    <p:extLst>
      <p:ext uri="{BB962C8B-B14F-4D97-AF65-F5344CB8AC3E}">
        <p14:creationId xmlns:p14="http://schemas.microsoft.com/office/powerpoint/2010/main" val="57990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3027" y="1040962"/>
            <a:ext cx="3099916" cy="3553846"/>
          </a:xfrm>
        </p:spPr>
        <p:txBody>
          <a:bodyPr>
            <a:normAutofit lnSpcReduction="10000"/>
          </a:bodyPr>
          <a:lstStyle/>
          <a:p>
            <a:pPr marL="266700" lvl="1" indent="0">
              <a:buNone/>
            </a:pPr>
            <a:endParaRPr lang="es-ES" sz="2000" b="1" dirty="0">
              <a:solidFill>
                <a:schemeClr val="bg2"/>
              </a:solidFill>
              <a:cs typeface="Arial" charset="0"/>
            </a:endParaRPr>
          </a:p>
          <a:p>
            <a:pPr marL="266700" lvl="1" indent="0">
              <a:buNone/>
            </a:pPr>
            <a:r>
              <a:rPr lang="es-ES" sz="1200" dirty="0" smtClean="0"/>
              <a:t> Configura las </a:t>
            </a:r>
            <a:r>
              <a:rPr lang="es-ES" sz="1200" dirty="0"/>
              <a:t>restricciones a </a:t>
            </a:r>
            <a:r>
              <a:rPr lang="es-ES" sz="1200" dirty="0" smtClean="0"/>
              <a:t>tu </a:t>
            </a:r>
            <a:r>
              <a:rPr lang="es-ES" sz="1200" dirty="0"/>
              <a:t>gusto como y permitir o restringir el servicio según sus necesidades:  </a:t>
            </a:r>
            <a:r>
              <a:rPr lang="es-ES" sz="1200" b="1" dirty="0"/>
              <a:t>Llamadas entrantes, internacionales, Tarificación especial, Entrantes </a:t>
            </a:r>
            <a:r>
              <a:rPr lang="es-ES" sz="1200" b="1" dirty="0" err="1"/>
              <a:t>roaming</a:t>
            </a:r>
            <a:r>
              <a:rPr lang="es-ES" sz="1200" b="1" dirty="0"/>
              <a:t>, Voz y datos </a:t>
            </a:r>
            <a:r>
              <a:rPr lang="es-ES" sz="1200" b="1" dirty="0" err="1"/>
              <a:t>roaming</a:t>
            </a:r>
            <a:r>
              <a:rPr lang="es-ES" sz="1200" b="1" dirty="0"/>
              <a:t> y Llamadas salientes.</a:t>
            </a:r>
          </a:p>
          <a:p>
            <a:pPr marL="266700" lvl="1" indent="0">
              <a:buNone/>
            </a:pPr>
            <a:endParaRPr lang="es-ES" sz="1200" dirty="0" smtClean="0"/>
          </a:p>
          <a:p>
            <a:pPr marL="266700" lvl="1" indent="0">
              <a:buNone/>
            </a:pPr>
            <a:r>
              <a:rPr lang="es-ES" sz="1200" dirty="0" smtClean="0"/>
              <a:t> En </a:t>
            </a:r>
            <a:r>
              <a:rPr lang="es-ES" sz="1200" dirty="0"/>
              <a:t>datos puede configurar la restricción de </a:t>
            </a:r>
            <a:r>
              <a:rPr lang="es-ES" sz="1200" b="1" dirty="0" smtClean="0"/>
              <a:t>Datos, de contratación </a:t>
            </a:r>
            <a:r>
              <a:rPr lang="es-ES" sz="1200" b="1" dirty="0"/>
              <a:t>Bonos Extra </a:t>
            </a:r>
            <a:r>
              <a:rPr lang="es-ES" sz="1200" b="1" dirty="0" smtClean="0"/>
              <a:t>Datos.</a:t>
            </a:r>
          </a:p>
          <a:p>
            <a:pPr marL="266700" lvl="1" indent="0">
              <a:buNone/>
            </a:pPr>
            <a:endParaRPr lang="es-ES" sz="1200" b="1" dirty="0"/>
          </a:p>
          <a:p>
            <a:pPr marL="266700" lvl="1" indent="0">
              <a:buNone/>
            </a:pPr>
            <a:r>
              <a:rPr lang="es-ES" sz="1200" dirty="0"/>
              <a:t>En la parte de mensajería el </a:t>
            </a:r>
            <a:r>
              <a:rPr lang="es-ES" sz="1200" b="1" dirty="0"/>
              <a:t>Envío de SMS y MMS, Publicidad y tarificación especial de mensajería</a:t>
            </a:r>
            <a:r>
              <a:rPr lang="es-ES" sz="1050" b="1" dirty="0"/>
              <a:t>.</a:t>
            </a:r>
            <a:endParaRPr lang="es-ES" sz="1050" dirty="0"/>
          </a:p>
          <a:p>
            <a:pPr lvl="0">
              <a:buClr>
                <a:srgbClr val="DE0400"/>
              </a:buClr>
              <a:buNone/>
            </a:pPr>
            <a:endParaRPr lang="es-ES_tradnl" sz="1050" dirty="0" smtClean="0"/>
          </a:p>
          <a:p>
            <a:pPr lvl="0">
              <a:buClr>
                <a:srgbClr val="DE0400"/>
              </a:buClr>
              <a:buNone/>
            </a:pPr>
            <a:r>
              <a:rPr lang="es-ES" sz="1050" dirty="0" smtClean="0"/>
              <a:t>        </a:t>
            </a:r>
            <a:r>
              <a:rPr lang="es-ES" sz="1200" dirty="0"/>
              <a:t>Para su control, r</a:t>
            </a:r>
            <a:r>
              <a:rPr lang="es-ES" sz="1200" dirty="0" smtClean="0"/>
              <a:t>ecibirá </a:t>
            </a:r>
            <a:r>
              <a:rPr lang="es-ES" sz="1200" dirty="0"/>
              <a:t>en su correo electrónico el resultado </a:t>
            </a:r>
            <a:r>
              <a:rPr lang="es-ES" sz="1200" dirty="0" smtClean="0"/>
              <a:t>de su </a:t>
            </a:r>
            <a:r>
              <a:rPr lang="es-ES" sz="1200" dirty="0"/>
              <a:t>solicitud </a:t>
            </a:r>
            <a:r>
              <a:rPr lang="es-ES" sz="1200" dirty="0" smtClean="0"/>
              <a:t>con el detalle resultado del cambio aplicado. </a:t>
            </a:r>
            <a:endParaRPr lang="es-ES_tradnl" sz="1200" dirty="0"/>
          </a:p>
          <a:p>
            <a:pPr lvl="0">
              <a:buClr>
                <a:srgbClr val="DE0400"/>
              </a:buClr>
              <a:buNone/>
            </a:pPr>
            <a:endParaRPr lang="es-ES_tradnl" sz="1050" dirty="0"/>
          </a:p>
          <a:p>
            <a:pPr lvl="0">
              <a:buClr>
                <a:srgbClr val="DE0400"/>
              </a:buClr>
              <a:buNone/>
            </a:pPr>
            <a:endParaRPr lang="es-ES_tradnl" sz="105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13</a:t>
            </a:fld>
            <a:endParaRPr lang="en-GB" dirty="0">
              <a:solidFill>
                <a:srgbClr val="FFFFFF"/>
              </a:solidFill>
            </a:endParaRPr>
          </a:p>
        </p:txBody>
      </p:sp>
      <p:sp>
        <p:nvSpPr>
          <p:cNvPr id="12" name="Title 5"/>
          <p:cNvSpPr>
            <a:spLocks noGrp="1"/>
          </p:cNvSpPr>
          <p:nvPr>
            <p:ph type="title"/>
          </p:nvPr>
        </p:nvSpPr>
        <p:spPr>
          <a:xfrm>
            <a:off x="552646" y="128229"/>
            <a:ext cx="6272454" cy="378042"/>
          </a:xfrm>
        </p:spPr>
        <p:txBody>
          <a:bodyPr/>
          <a:lstStyle/>
          <a:p>
            <a:r>
              <a:rPr lang="es-ES_tradnl" dirty="0"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4" name="Rectángulo 3"/>
          <p:cNvSpPr/>
          <p:nvPr/>
        </p:nvSpPr>
        <p:spPr>
          <a:xfrm>
            <a:off x="217765" y="640852"/>
            <a:ext cx="226029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Restricciones</a:t>
            </a:r>
            <a:endParaRPr lang="es-ES_tradnl" sz="2000" b="1" dirty="0">
              <a:solidFill>
                <a:schemeClr val="bg2"/>
              </a:solidFill>
              <a:cs typeface="Arial" charset="0"/>
            </a:endParaRPr>
          </a:p>
        </p:txBody>
      </p:sp>
      <p:pic>
        <p:nvPicPr>
          <p:cNvPr id="2" name="Imagen 1"/>
          <p:cNvPicPr>
            <a:picLocks noChangeAspect="1"/>
          </p:cNvPicPr>
          <p:nvPr/>
        </p:nvPicPr>
        <p:blipFill>
          <a:blip r:embed="rId2"/>
          <a:stretch>
            <a:fillRect/>
          </a:stretch>
        </p:blipFill>
        <p:spPr>
          <a:xfrm>
            <a:off x="4203630" y="448723"/>
            <a:ext cx="4091957" cy="4438455"/>
          </a:xfrm>
          <a:prstGeom prst="rect">
            <a:avLst/>
          </a:prstGeom>
        </p:spPr>
      </p:pic>
      <p:pic>
        <p:nvPicPr>
          <p:cNvPr id="6" name="Imagen 5"/>
          <p:cNvPicPr>
            <a:picLocks noChangeAspect="1"/>
          </p:cNvPicPr>
          <p:nvPr/>
        </p:nvPicPr>
        <p:blipFill>
          <a:blip r:embed="rId3"/>
          <a:stretch>
            <a:fillRect/>
          </a:stretch>
        </p:blipFill>
        <p:spPr>
          <a:xfrm>
            <a:off x="241576" y="1366114"/>
            <a:ext cx="342900" cy="295275"/>
          </a:xfrm>
          <a:prstGeom prst="rect">
            <a:avLst/>
          </a:prstGeom>
        </p:spPr>
      </p:pic>
      <p:pic>
        <p:nvPicPr>
          <p:cNvPr id="9" name="Imagen 8"/>
          <p:cNvPicPr>
            <a:picLocks noChangeAspect="1"/>
          </p:cNvPicPr>
          <p:nvPr/>
        </p:nvPicPr>
        <p:blipFill>
          <a:blip r:embed="rId4"/>
          <a:stretch>
            <a:fillRect/>
          </a:stretch>
        </p:blipFill>
        <p:spPr>
          <a:xfrm>
            <a:off x="255864" y="2513085"/>
            <a:ext cx="314325" cy="304800"/>
          </a:xfrm>
          <a:prstGeom prst="rect">
            <a:avLst/>
          </a:prstGeom>
        </p:spPr>
      </p:pic>
      <p:pic>
        <p:nvPicPr>
          <p:cNvPr id="10" name="Imagen 9"/>
          <p:cNvPicPr>
            <a:picLocks noChangeAspect="1"/>
          </p:cNvPicPr>
          <p:nvPr/>
        </p:nvPicPr>
        <p:blipFill>
          <a:blip r:embed="rId5"/>
          <a:stretch>
            <a:fillRect/>
          </a:stretch>
        </p:blipFill>
        <p:spPr>
          <a:xfrm>
            <a:off x="265390" y="3171612"/>
            <a:ext cx="295275" cy="276225"/>
          </a:xfrm>
          <a:prstGeom prst="rect">
            <a:avLst/>
          </a:prstGeom>
        </p:spPr>
      </p:pic>
      <p:pic>
        <p:nvPicPr>
          <p:cNvPr id="11" name="Imagen 10"/>
          <p:cNvPicPr>
            <a:picLocks noChangeAspect="1"/>
          </p:cNvPicPr>
          <p:nvPr/>
        </p:nvPicPr>
        <p:blipFill>
          <a:blip r:embed="rId5"/>
          <a:stretch>
            <a:fillRect/>
          </a:stretch>
        </p:blipFill>
        <p:spPr>
          <a:xfrm>
            <a:off x="6825101" y="1765703"/>
            <a:ext cx="155522" cy="145488"/>
          </a:xfrm>
          <a:prstGeom prst="rect">
            <a:avLst/>
          </a:prstGeom>
        </p:spPr>
      </p:pic>
      <p:pic>
        <p:nvPicPr>
          <p:cNvPr id="13" name="Imagen 12"/>
          <p:cNvPicPr>
            <a:picLocks noChangeAspect="1"/>
          </p:cNvPicPr>
          <p:nvPr/>
        </p:nvPicPr>
        <p:blipFill>
          <a:blip r:embed="rId4"/>
          <a:stretch>
            <a:fillRect/>
          </a:stretch>
        </p:blipFill>
        <p:spPr>
          <a:xfrm>
            <a:off x="6205791" y="1756628"/>
            <a:ext cx="169624" cy="164484"/>
          </a:xfrm>
          <a:prstGeom prst="rect">
            <a:avLst/>
          </a:prstGeom>
        </p:spPr>
      </p:pic>
      <p:pic>
        <p:nvPicPr>
          <p:cNvPr id="14" name="Imagen 13"/>
          <p:cNvPicPr>
            <a:picLocks noChangeAspect="1"/>
          </p:cNvPicPr>
          <p:nvPr/>
        </p:nvPicPr>
        <p:blipFill>
          <a:blip r:embed="rId3"/>
          <a:stretch>
            <a:fillRect/>
          </a:stretch>
        </p:blipFill>
        <p:spPr>
          <a:xfrm>
            <a:off x="5502380" y="1756628"/>
            <a:ext cx="179493" cy="154563"/>
          </a:xfrm>
          <a:prstGeom prst="rect">
            <a:avLst/>
          </a:prstGeom>
        </p:spPr>
      </p:pic>
    </p:spTree>
    <p:extLst>
      <p:ext uri="{BB962C8B-B14F-4D97-AF65-F5344CB8AC3E}">
        <p14:creationId xmlns:p14="http://schemas.microsoft.com/office/powerpoint/2010/main" val="1905477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1 Rectángulo"/>
          <p:cNvSpPr>
            <a:spLocks noChangeArrowheads="1"/>
          </p:cNvSpPr>
          <p:nvPr/>
        </p:nvSpPr>
        <p:spPr bwMode="auto">
          <a:xfrm>
            <a:off x="1143001" y="727473"/>
            <a:ext cx="5712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050" dirty="0">
              <a:solidFill>
                <a:srgbClr val="000000"/>
              </a:solidFill>
            </a:endParaRPr>
          </a:p>
          <a:p>
            <a:pPr algn="just"/>
            <a:endParaRPr lang="es-ES" sz="1050" dirty="0">
              <a:solidFill>
                <a:srgbClr val="000000"/>
              </a:solidFill>
            </a:endParaRPr>
          </a:p>
          <a:p>
            <a:pPr algn="just"/>
            <a:r>
              <a:rPr lang="es-ES" sz="1050" dirty="0">
                <a:solidFill>
                  <a:srgbClr val="000000"/>
                </a:solidFill>
              </a:rPr>
              <a:t> </a:t>
            </a:r>
          </a:p>
          <a:p>
            <a:pPr algn="just"/>
            <a:endParaRPr lang="es-ES" sz="1050" dirty="0">
              <a:solidFill>
                <a:srgbClr val="000000"/>
              </a:solidFill>
            </a:endParaRPr>
          </a:p>
        </p:txBody>
      </p:sp>
      <p:pic>
        <p:nvPicPr>
          <p:cNvPr id="6" name="Imagen 5"/>
          <p:cNvPicPr>
            <a:picLocks noChangeAspect="1"/>
          </p:cNvPicPr>
          <p:nvPr/>
        </p:nvPicPr>
        <p:blipFill>
          <a:blip r:embed="rId4"/>
          <a:stretch>
            <a:fillRect/>
          </a:stretch>
        </p:blipFill>
        <p:spPr>
          <a:xfrm>
            <a:off x="3031025" y="1160784"/>
            <a:ext cx="5679342" cy="3645401"/>
          </a:xfrm>
          <a:prstGeom prst="rect">
            <a:avLst/>
          </a:prstGeom>
        </p:spPr>
      </p:pic>
      <p:sp>
        <p:nvSpPr>
          <p:cNvPr id="7" name="Rectángulo 6"/>
          <p:cNvSpPr/>
          <p:nvPr/>
        </p:nvSpPr>
        <p:spPr>
          <a:xfrm>
            <a:off x="254522" y="1273906"/>
            <a:ext cx="2776503" cy="2800767"/>
          </a:xfrm>
          <a:prstGeom prst="rect">
            <a:avLst/>
          </a:prstGeom>
        </p:spPr>
        <p:txBody>
          <a:bodyPr wrap="square">
            <a:spAutoFit/>
          </a:bodyPr>
          <a:lstStyle/>
          <a:p>
            <a:r>
              <a:rPr lang="es-ES" sz="1400" dirty="0"/>
              <a:t>Si </a:t>
            </a:r>
            <a:r>
              <a:rPr lang="es-ES" sz="1400" b="1" dirty="0"/>
              <a:t>pierdes o te roban tu teléfono móvil o </a:t>
            </a:r>
            <a:r>
              <a:rPr lang="es-ES" sz="1400" b="1" dirty="0" err="1"/>
              <a:t>tablet</a:t>
            </a:r>
            <a:r>
              <a:rPr lang="es-ES" sz="1400" dirty="0"/>
              <a:t>, </a:t>
            </a:r>
            <a:r>
              <a:rPr lang="es-ES" sz="1400" dirty="0" smtClean="0"/>
              <a:t>puedes activar </a:t>
            </a:r>
            <a:r>
              <a:rPr lang="es-ES" sz="1400" dirty="0"/>
              <a:t>las </a:t>
            </a:r>
            <a:r>
              <a:rPr lang="es-ES" sz="1400" dirty="0">
                <a:hlinkClick r:id="rId5"/>
              </a:rPr>
              <a:t>restricciones de tu línea</a:t>
            </a:r>
            <a:r>
              <a:rPr lang="es-ES" sz="1400" dirty="0"/>
              <a:t> móvil para restringir </a:t>
            </a:r>
            <a:r>
              <a:rPr lang="es-ES" sz="1400" dirty="0" smtClean="0"/>
              <a:t>los servicios e </a:t>
            </a:r>
            <a:r>
              <a:rPr lang="es-ES" sz="1400" dirty="0" err="1" smtClean="0"/>
              <a:t>impidir</a:t>
            </a:r>
            <a:r>
              <a:rPr lang="es-ES" sz="1400" dirty="0" smtClean="0"/>
              <a:t> que </a:t>
            </a:r>
            <a:r>
              <a:rPr lang="es-ES" sz="1400" dirty="0"/>
              <a:t>terceras personas lo usen. </a:t>
            </a:r>
            <a:endParaRPr lang="es-ES" sz="1400" dirty="0" smtClean="0"/>
          </a:p>
          <a:p>
            <a:endParaRPr lang="es-ES" sz="1400" dirty="0"/>
          </a:p>
          <a:p>
            <a:r>
              <a:rPr lang="es-ES" sz="1400" dirty="0" smtClean="0"/>
              <a:t> Una </a:t>
            </a:r>
            <a:r>
              <a:rPr lang="es-ES" sz="1400" dirty="0"/>
              <a:t>vez efectuado el bloqueo ya no se generan consumos en tu línea móvil, pero se siguen cobrando las cuotas asociadas a la tarifa que tengas </a:t>
            </a:r>
            <a:r>
              <a:rPr lang="es-ES" sz="1400" dirty="0" smtClean="0"/>
              <a:t>contratada.</a:t>
            </a:r>
          </a:p>
          <a:p>
            <a:endParaRPr lang="es-ES" sz="1400" dirty="0" smtClean="0">
              <a:latin typeface="Vodafone Rg" pitchFamily="34" charset="0"/>
            </a:endParaRPr>
          </a:p>
          <a:p>
            <a:r>
              <a:rPr lang="es-ES" sz="800" dirty="0" smtClean="0">
                <a:latin typeface="Vodafone Rg" pitchFamily="34" charset="0"/>
              </a:rPr>
              <a:t>.</a:t>
            </a:r>
            <a:endParaRPr lang="es-ES" sz="800" dirty="0">
              <a:latin typeface="Vodafone Rg" pitchFamily="34" charset="0"/>
            </a:endParaRPr>
          </a:p>
        </p:txBody>
      </p:sp>
      <p:sp>
        <p:nvSpPr>
          <p:cNvPr id="8" name="Rectángulo 7"/>
          <p:cNvSpPr/>
          <p:nvPr/>
        </p:nvSpPr>
        <p:spPr>
          <a:xfrm>
            <a:off x="3341802" y="4877982"/>
            <a:ext cx="5368565" cy="215444"/>
          </a:xfrm>
          <a:prstGeom prst="rect">
            <a:avLst/>
          </a:prstGeom>
        </p:spPr>
        <p:txBody>
          <a:bodyPr wrap="square">
            <a:spAutoFit/>
          </a:bodyPr>
          <a:lstStyle/>
          <a:p>
            <a:r>
              <a:rPr lang="es-ES" sz="800" dirty="0">
                <a:latin typeface="Vodafone Rg" pitchFamily="34" charset="0"/>
              </a:rPr>
              <a:t>Recuerda que en caso de tener tarjeta </a:t>
            </a:r>
            <a:r>
              <a:rPr lang="es-ES" sz="800" dirty="0" err="1">
                <a:latin typeface="Vodafone Rg" pitchFamily="34" charset="0"/>
              </a:rPr>
              <a:t>multidispisitivo</a:t>
            </a:r>
            <a:r>
              <a:rPr lang="es-ES" sz="800" dirty="0">
                <a:latin typeface="Vodafone Rg" pitchFamily="34" charset="0"/>
              </a:rPr>
              <a:t>, las restricciones únicamente aplicarán sobre la tarjeta sim principal</a:t>
            </a:r>
            <a:endParaRPr lang="es-ES" sz="800" dirty="0"/>
          </a:p>
        </p:txBody>
      </p:sp>
      <p:sp>
        <p:nvSpPr>
          <p:cNvPr id="12" name="Title 5"/>
          <p:cNvSpPr txBox="1">
            <a:spLocks/>
          </p:cNvSpPr>
          <p:nvPr/>
        </p:nvSpPr>
        <p:spPr>
          <a:xfrm>
            <a:off x="401818" y="117100"/>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dirty="0"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13" name="Rectángulo 12"/>
          <p:cNvSpPr/>
          <p:nvPr/>
        </p:nvSpPr>
        <p:spPr>
          <a:xfrm>
            <a:off x="217765" y="640852"/>
            <a:ext cx="226029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Restricciones</a:t>
            </a:r>
            <a:endParaRPr lang="es-ES_tradnl" sz="2000" b="1" dirty="0">
              <a:solidFill>
                <a:schemeClr val="bg2"/>
              </a:solidFill>
              <a:cs typeface="Arial" charset="0"/>
            </a:endParaRPr>
          </a:p>
        </p:txBody>
      </p:sp>
    </p:spTree>
    <p:custDataLst>
      <p:tags r:id="rId1"/>
    </p:custDataLst>
    <p:extLst>
      <p:ext uri="{BB962C8B-B14F-4D97-AF65-F5344CB8AC3E}">
        <p14:creationId xmlns:p14="http://schemas.microsoft.com/office/powerpoint/2010/main" val="3419702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1 Rectángulo"/>
          <p:cNvSpPr>
            <a:spLocks noChangeArrowheads="1"/>
          </p:cNvSpPr>
          <p:nvPr/>
        </p:nvSpPr>
        <p:spPr bwMode="auto">
          <a:xfrm>
            <a:off x="1143001" y="727473"/>
            <a:ext cx="5712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050" dirty="0">
              <a:solidFill>
                <a:srgbClr val="000000"/>
              </a:solidFill>
            </a:endParaRPr>
          </a:p>
          <a:p>
            <a:pPr algn="just"/>
            <a:endParaRPr lang="es-ES" sz="1050" dirty="0">
              <a:solidFill>
                <a:srgbClr val="000000"/>
              </a:solidFill>
            </a:endParaRPr>
          </a:p>
          <a:p>
            <a:pPr algn="just"/>
            <a:r>
              <a:rPr lang="es-ES" sz="1050" dirty="0">
                <a:solidFill>
                  <a:srgbClr val="000000"/>
                </a:solidFill>
              </a:rPr>
              <a:t> </a:t>
            </a:r>
          </a:p>
          <a:p>
            <a:pPr algn="just"/>
            <a:endParaRPr lang="es-ES" sz="1050" dirty="0">
              <a:solidFill>
                <a:srgbClr val="000000"/>
              </a:solidFill>
            </a:endParaRPr>
          </a:p>
        </p:txBody>
      </p:sp>
      <p:pic>
        <p:nvPicPr>
          <p:cNvPr id="5" name="Imagen 4"/>
          <p:cNvPicPr>
            <a:picLocks noChangeAspect="1"/>
          </p:cNvPicPr>
          <p:nvPr/>
        </p:nvPicPr>
        <p:blipFill>
          <a:blip r:embed="rId4"/>
          <a:stretch>
            <a:fillRect/>
          </a:stretch>
        </p:blipFill>
        <p:spPr>
          <a:xfrm>
            <a:off x="727967" y="2163681"/>
            <a:ext cx="3496521" cy="3008180"/>
          </a:xfrm>
          <a:prstGeom prst="rect">
            <a:avLst/>
          </a:prstGeom>
        </p:spPr>
      </p:pic>
      <p:sp>
        <p:nvSpPr>
          <p:cNvPr id="2" name="Rectángulo 1"/>
          <p:cNvSpPr/>
          <p:nvPr/>
        </p:nvSpPr>
        <p:spPr>
          <a:xfrm>
            <a:off x="364836" y="1086463"/>
            <a:ext cx="8703750" cy="1077218"/>
          </a:xfrm>
          <a:prstGeom prst="rect">
            <a:avLst/>
          </a:prstGeom>
        </p:spPr>
        <p:txBody>
          <a:bodyPr wrap="square">
            <a:spAutoFit/>
          </a:bodyPr>
          <a:lstStyle/>
          <a:p>
            <a:r>
              <a:rPr lang="es-ES" sz="1200" dirty="0" smtClean="0">
                <a:latin typeface="Vodafone Rg" pitchFamily="34" charset="0"/>
              </a:rPr>
              <a:t>Para </a:t>
            </a:r>
            <a:r>
              <a:rPr lang="es-ES" sz="1200" b="1" dirty="0" smtClean="0">
                <a:latin typeface="Vodafone Rg" pitchFamily="34" charset="0"/>
              </a:rPr>
              <a:t>bloquear</a:t>
            </a:r>
            <a:r>
              <a:rPr lang="es-ES" sz="1200" dirty="0" smtClean="0">
                <a:latin typeface="Vodafone Rg" pitchFamily="34" charset="0"/>
              </a:rPr>
              <a:t> tu línea, accede a la </a:t>
            </a:r>
            <a:r>
              <a:rPr lang="es-ES" sz="1200" dirty="0">
                <a:latin typeface="Vodafone Rg" pitchFamily="34" charset="0"/>
              </a:rPr>
              <a:t>sección </a:t>
            </a:r>
            <a:r>
              <a:rPr lang="es-ES" sz="1200" b="1" dirty="0" smtClean="0">
                <a:latin typeface="Vodafone Rg" pitchFamily="34" charset="0"/>
              </a:rPr>
              <a:t>Robo pérdida </a:t>
            </a:r>
            <a:r>
              <a:rPr lang="es-ES" sz="1200" dirty="0">
                <a:latin typeface="Vodafone Rg" pitchFamily="34" charset="0"/>
              </a:rPr>
              <a:t>e introduce </a:t>
            </a:r>
            <a:r>
              <a:rPr lang="es-ES" sz="1200" dirty="0" smtClean="0">
                <a:latin typeface="Vodafone Rg" pitchFamily="34" charset="0"/>
              </a:rPr>
              <a:t>el </a:t>
            </a:r>
            <a:r>
              <a:rPr lang="es-ES" sz="1200" dirty="0">
                <a:latin typeface="Vodafone Rg" pitchFamily="34" charset="0"/>
              </a:rPr>
              <a:t>número que deseas restringir para efectuar el </a:t>
            </a:r>
            <a:r>
              <a:rPr lang="es-ES" sz="1200" dirty="0" smtClean="0">
                <a:latin typeface="Vodafone Rg" pitchFamily="34" charset="0"/>
              </a:rPr>
              <a:t>bloqueo. Se </a:t>
            </a:r>
            <a:r>
              <a:rPr lang="es-ES" sz="1200" dirty="0" smtClean="0"/>
              <a:t>mostrarán los servicios que más utilizas indicando </a:t>
            </a:r>
            <a:r>
              <a:rPr lang="es-ES" sz="1200" dirty="0"/>
              <a:t>las </a:t>
            </a:r>
            <a:r>
              <a:rPr lang="es-ES" sz="1200" dirty="0" smtClean="0"/>
              <a:t>restricciones que ya </a:t>
            </a:r>
            <a:r>
              <a:rPr lang="es-ES" sz="1200" dirty="0"/>
              <a:t>tiene aplicada la </a:t>
            </a:r>
            <a:r>
              <a:rPr lang="es-ES" sz="1200" dirty="0" smtClean="0"/>
              <a:t>línea marcadas con un </a:t>
            </a:r>
            <a:r>
              <a:rPr lang="es-ES" sz="1200" dirty="0" err="1" smtClean="0"/>
              <a:t>check</a:t>
            </a:r>
            <a:r>
              <a:rPr lang="es-ES" sz="1200" dirty="0" smtClean="0"/>
              <a:t>.</a:t>
            </a:r>
            <a:endParaRPr lang="es-ES" sz="1200" dirty="0" smtClean="0">
              <a:latin typeface="Vodafone Rg" pitchFamily="34" charset="0"/>
            </a:endParaRPr>
          </a:p>
          <a:p>
            <a:r>
              <a:rPr lang="es-ES" sz="1200" dirty="0" smtClean="0">
                <a:latin typeface="Vodafone Rg" pitchFamily="34" charset="0"/>
              </a:rPr>
              <a:t>Para bloquear completamente la línea </a:t>
            </a:r>
            <a:r>
              <a:rPr lang="es-ES" sz="1200" dirty="0" smtClean="0"/>
              <a:t>pulsa </a:t>
            </a:r>
            <a:r>
              <a:rPr lang="es-ES" sz="1200" dirty="0"/>
              <a:t>el botón Robo o </a:t>
            </a:r>
            <a:r>
              <a:rPr lang="es-ES" sz="1200" dirty="0" smtClean="0"/>
              <a:t>pérdida</a:t>
            </a:r>
            <a:r>
              <a:rPr lang="es-ES" sz="1200" b="1" dirty="0"/>
              <a:t> </a:t>
            </a:r>
            <a:r>
              <a:rPr lang="es-ES" sz="1200" dirty="0" smtClean="0"/>
              <a:t>y se seleccionarán automáticamente el resto de restricciones que faltan</a:t>
            </a:r>
            <a:r>
              <a:rPr lang="es-ES" sz="1300" dirty="0"/>
              <a:t> </a:t>
            </a:r>
            <a:r>
              <a:rPr lang="es-ES" sz="1300" dirty="0" smtClean="0"/>
              <a:t>y </a:t>
            </a:r>
            <a:r>
              <a:rPr lang="es-ES" sz="1200" dirty="0"/>
              <a:t>recibirás en tu dirección de correo electrónico el resultado del cambio aplicado. </a:t>
            </a:r>
          </a:p>
          <a:p>
            <a:endParaRPr lang="es-ES" sz="1400" dirty="0"/>
          </a:p>
        </p:txBody>
      </p:sp>
      <p:pic>
        <p:nvPicPr>
          <p:cNvPr id="11" name="Imagen 10"/>
          <p:cNvPicPr>
            <a:picLocks noChangeAspect="1"/>
          </p:cNvPicPr>
          <p:nvPr/>
        </p:nvPicPr>
        <p:blipFill>
          <a:blip r:embed="rId5"/>
          <a:stretch>
            <a:fillRect/>
          </a:stretch>
        </p:blipFill>
        <p:spPr>
          <a:xfrm>
            <a:off x="4965104" y="2100953"/>
            <a:ext cx="3471886" cy="3070908"/>
          </a:xfrm>
          <a:prstGeom prst="rect">
            <a:avLst/>
          </a:prstGeom>
        </p:spPr>
      </p:pic>
      <p:pic>
        <p:nvPicPr>
          <p:cNvPr id="12" name="Imagen 11"/>
          <p:cNvPicPr>
            <a:picLocks noChangeAspect="1"/>
          </p:cNvPicPr>
          <p:nvPr/>
        </p:nvPicPr>
        <p:blipFill>
          <a:blip r:embed="rId6"/>
          <a:stretch>
            <a:fillRect/>
          </a:stretch>
        </p:blipFill>
        <p:spPr>
          <a:xfrm>
            <a:off x="290275" y="2142402"/>
            <a:ext cx="437692" cy="242729"/>
          </a:xfrm>
          <a:prstGeom prst="rect">
            <a:avLst/>
          </a:prstGeom>
        </p:spPr>
      </p:pic>
      <p:pic>
        <p:nvPicPr>
          <p:cNvPr id="13" name="Imagen 12"/>
          <p:cNvPicPr>
            <a:picLocks noChangeAspect="1"/>
          </p:cNvPicPr>
          <p:nvPr/>
        </p:nvPicPr>
        <p:blipFill>
          <a:blip r:embed="rId7"/>
          <a:stretch>
            <a:fillRect/>
          </a:stretch>
        </p:blipFill>
        <p:spPr>
          <a:xfrm>
            <a:off x="4549513" y="2124197"/>
            <a:ext cx="415591" cy="305582"/>
          </a:xfrm>
          <a:prstGeom prst="rect">
            <a:avLst/>
          </a:prstGeom>
        </p:spPr>
      </p:pic>
      <p:sp>
        <p:nvSpPr>
          <p:cNvPr id="16" name="Flecha derecha 15"/>
          <p:cNvSpPr/>
          <p:nvPr/>
        </p:nvSpPr>
        <p:spPr>
          <a:xfrm>
            <a:off x="4446018" y="3838999"/>
            <a:ext cx="188535" cy="139110"/>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7" name="Title 5"/>
          <p:cNvSpPr txBox="1">
            <a:spLocks/>
          </p:cNvSpPr>
          <p:nvPr/>
        </p:nvSpPr>
        <p:spPr>
          <a:xfrm>
            <a:off x="428593" y="137660"/>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dirty="0"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18" name="Rectángulo 17"/>
          <p:cNvSpPr/>
          <p:nvPr/>
        </p:nvSpPr>
        <p:spPr>
          <a:xfrm>
            <a:off x="217765" y="640852"/>
            <a:ext cx="226029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Restricciones</a:t>
            </a:r>
            <a:endParaRPr lang="es-ES_tradnl" sz="2000" b="1" dirty="0">
              <a:solidFill>
                <a:schemeClr val="bg2"/>
              </a:solidFill>
              <a:cs typeface="Arial" charset="0"/>
            </a:endParaRPr>
          </a:p>
        </p:txBody>
      </p:sp>
    </p:spTree>
    <p:custDataLst>
      <p:tags r:id="rId1"/>
    </p:custDataLst>
    <p:extLst>
      <p:ext uri="{BB962C8B-B14F-4D97-AF65-F5344CB8AC3E}">
        <p14:creationId xmlns:p14="http://schemas.microsoft.com/office/powerpoint/2010/main" val="70394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1 Rectángulo"/>
          <p:cNvSpPr>
            <a:spLocks noChangeArrowheads="1"/>
          </p:cNvSpPr>
          <p:nvPr/>
        </p:nvSpPr>
        <p:spPr bwMode="auto">
          <a:xfrm>
            <a:off x="1143001" y="727473"/>
            <a:ext cx="5712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050" dirty="0">
              <a:solidFill>
                <a:srgbClr val="000000"/>
              </a:solidFill>
            </a:endParaRPr>
          </a:p>
          <a:p>
            <a:pPr algn="just"/>
            <a:endParaRPr lang="es-ES" sz="1050" dirty="0">
              <a:solidFill>
                <a:srgbClr val="000000"/>
              </a:solidFill>
            </a:endParaRPr>
          </a:p>
          <a:p>
            <a:pPr algn="just"/>
            <a:r>
              <a:rPr lang="es-ES" sz="1050" dirty="0">
                <a:solidFill>
                  <a:srgbClr val="000000"/>
                </a:solidFill>
              </a:rPr>
              <a:t> </a:t>
            </a:r>
          </a:p>
          <a:p>
            <a:pPr algn="just"/>
            <a:endParaRPr lang="es-ES" sz="1050" dirty="0">
              <a:solidFill>
                <a:srgbClr val="000000"/>
              </a:solidFill>
            </a:endParaRPr>
          </a:p>
        </p:txBody>
      </p:sp>
      <p:sp>
        <p:nvSpPr>
          <p:cNvPr id="2" name="Rectángulo 1"/>
          <p:cNvSpPr/>
          <p:nvPr/>
        </p:nvSpPr>
        <p:spPr>
          <a:xfrm>
            <a:off x="314711" y="1014149"/>
            <a:ext cx="8703750" cy="1077218"/>
          </a:xfrm>
          <a:prstGeom prst="rect">
            <a:avLst/>
          </a:prstGeom>
        </p:spPr>
        <p:txBody>
          <a:bodyPr wrap="square">
            <a:spAutoFit/>
          </a:bodyPr>
          <a:lstStyle/>
          <a:p>
            <a:r>
              <a:rPr lang="es-ES" sz="1200" dirty="0" smtClean="0">
                <a:latin typeface="Vodafone Rg" pitchFamily="34" charset="0"/>
              </a:rPr>
              <a:t>Una vez hayas realizado un cambio de tarjeta sim o hayas recuperado la línea, puedes habilitar los servicios que desees. </a:t>
            </a:r>
          </a:p>
          <a:p>
            <a:endParaRPr lang="es-ES" sz="1200" dirty="0" smtClean="0">
              <a:latin typeface="Vodafone Rg" pitchFamily="34" charset="0"/>
            </a:endParaRPr>
          </a:p>
          <a:p>
            <a:r>
              <a:rPr lang="es-ES" sz="1200" dirty="0" smtClean="0">
                <a:latin typeface="Vodafone Rg" pitchFamily="34" charset="0"/>
              </a:rPr>
              <a:t>Tienes dos opciones:</a:t>
            </a:r>
          </a:p>
          <a:p>
            <a:r>
              <a:rPr lang="es-ES" sz="1200" b="1" u="sng" dirty="0" smtClean="0">
                <a:latin typeface="Vodafone Rg" pitchFamily="34" charset="0"/>
              </a:rPr>
              <a:t>Opción 1.  </a:t>
            </a:r>
            <a:r>
              <a:rPr lang="es-ES" sz="1200" dirty="0" smtClean="0">
                <a:latin typeface="Vodafone Rg" pitchFamily="34" charset="0"/>
              </a:rPr>
              <a:t>Si </a:t>
            </a:r>
            <a:r>
              <a:rPr lang="es-ES" sz="1200" dirty="0">
                <a:latin typeface="Vodafone Rg" pitchFamily="34" charset="0"/>
              </a:rPr>
              <a:t>quieres quitar </a:t>
            </a:r>
            <a:r>
              <a:rPr lang="es-ES" sz="1600" b="1" dirty="0">
                <a:solidFill>
                  <a:srgbClr val="FF0000"/>
                </a:solidFill>
                <a:latin typeface="Vodafone Rg" pitchFamily="34" charset="0"/>
              </a:rPr>
              <a:t>TODAS</a:t>
            </a:r>
            <a:r>
              <a:rPr lang="es-ES" sz="1200" dirty="0">
                <a:latin typeface="Vodafone Rg" pitchFamily="34" charset="0"/>
              </a:rPr>
              <a:t> las restricciones pulsa el botón </a:t>
            </a:r>
            <a:r>
              <a:rPr lang="es-ES" sz="1200" b="1" dirty="0">
                <a:solidFill>
                  <a:schemeClr val="accent3"/>
                </a:solidFill>
                <a:latin typeface="Vodafone Rg" pitchFamily="34" charset="0"/>
              </a:rPr>
              <a:t>Robo o pérdida </a:t>
            </a:r>
            <a:r>
              <a:rPr lang="es-ES" sz="1200" dirty="0">
                <a:latin typeface="Vodafone Rg" pitchFamily="34" charset="0"/>
              </a:rPr>
              <a:t>y habilitará todos los servicios a la </a:t>
            </a:r>
            <a:r>
              <a:rPr lang="es-ES" sz="1200" dirty="0" smtClean="0">
                <a:latin typeface="Vodafone Rg" pitchFamily="34" charset="0"/>
              </a:rPr>
              <a:t>línea.</a:t>
            </a:r>
          </a:p>
          <a:p>
            <a:endParaRPr lang="es-ES" sz="1200" dirty="0">
              <a:latin typeface="Vodafone Rg" pitchFamily="34" charset="0"/>
            </a:endParaRPr>
          </a:p>
        </p:txBody>
      </p:sp>
      <p:pic>
        <p:nvPicPr>
          <p:cNvPr id="12" name="Imagen 11"/>
          <p:cNvPicPr>
            <a:picLocks noChangeAspect="1"/>
          </p:cNvPicPr>
          <p:nvPr/>
        </p:nvPicPr>
        <p:blipFill>
          <a:blip r:embed="rId4"/>
          <a:stretch>
            <a:fillRect/>
          </a:stretch>
        </p:blipFill>
        <p:spPr>
          <a:xfrm>
            <a:off x="290275" y="2142402"/>
            <a:ext cx="437692" cy="242729"/>
          </a:xfrm>
          <a:prstGeom prst="rect">
            <a:avLst/>
          </a:prstGeom>
        </p:spPr>
      </p:pic>
      <p:pic>
        <p:nvPicPr>
          <p:cNvPr id="13" name="Imagen 12"/>
          <p:cNvPicPr>
            <a:picLocks noChangeAspect="1"/>
          </p:cNvPicPr>
          <p:nvPr/>
        </p:nvPicPr>
        <p:blipFill>
          <a:blip r:embed="rId5"/>
          <a:stretch>
            <a:fillRect/>
          </a:stretch>
        </p:blipFill>
        <p:spPr>
          <a:xfrm>
            <a:off x="4549513" y="2124197"/>
            <a:ext cx="415591" cy="305582"/>
          </a:xfrm>
          <a:prstGeom prst="rect">
            <a:avLst/>
          </a:prstGeom>
        </p:spPr>
      </p:pic>
      <p:sp>
        <p:nvSpPr>
          <p:cNvPr id="16" name="Flecha derecha 15"/>
          <p:cNvSpPr/>
          <p:nvPr/>
        </p:nvSpPr>
        <p:spPr>
          <a:xfrm>
            <a:off x="4446018" y="3838999"/>
            <a:ext cx="188535" cy="139110"/>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7" name="Title 5"/>
          <p:cNvSpPr txBox="1">
            <a:spLocks/>
          </p:cNvSpPr>
          <p:nvPr/>
        </p:nvSpPr>
        <p:spPr>
          <a:xfrm>
            <a:off x="428593" y="148788"/>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dirty="0"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18" name="Rectángulo 17"/>
          <p:cNvSpPr/>
          <p:nvPr/>
        </p:nvSpPr>
        <p:spPr>
          <a:xfrm>
            <a:off x="217765" y="640852"/>
            <a:ext cx="226029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Restricciones</a:t>
            </a:r>
            <a:endParaRPr lang="es-ES_tradnl" sz="2000" b="1" dirty="0">
              <a:solidFill>
                <a:schemeClr val="bg2"/>
              </a:solidFill>
              <a:cs typeface="Arial" charset="0"/>
            </a:endParaRPr>
          </a:p>
        </p:txBody>
      </p:sp>
      <p:pic>
        <p:nvPicPr>
          <p:cNvPr id="14" name="Imagen 13"/>
          <p:cNvPicPr>
            <a:picLocks noChangeAspect="1"/>
          </p:cNvPicPr>
          <p:nvPr/>
        </p:nvPicPr>
        <p:blipFill>
          <a:blip r:embed="rId6"/>
          <a:stretch>
            <a:fillRect/>
          </a:stretch>
        </p:blipFill>
        <p:spPr>
          <a:xfrm>
            <a:off x="5089842" y="1962961"/>
            <a:ext cx="3530531" cy="3064697"/>
          </a:xfrm>
          <a:prstGeom prst="rect">
            <a:avLst/>
          </a:prstGeom>
        </p:spPr>
      </p:pic>
      <p:pic>
        <p:nvPicPr>
          <p:cNvPr id="15" name="Imagen 14"/>
          <p:cNvPicPr>
            <a:picLocks noChangeAspect="1"/>
          </p:cNvPicPr>
          <p:nvPr/>
        </p:nvPicPr>
        <p:blipFill>
          <a:blip r:embed="rId7"/>
          <a:stretch>
            <a:fillRect/>
          </a:stretch>
        </p:blipFill>
        <p:spPr>
          <a:xfrm>
            <a:off x="849394" y="1962961"/>
            <a:ext cx="3471886" cy="3070908"/>
          </a:xfrm>
          <a:prstGeom prst="rect">
            <a:avLst/>
          </a:prstGeom>
        </p:spPr>
      </p:pic>
    </p:spTree>
    <p:custDataLst>
      <p:tags r:id="rId1"/>
    </p:custDataLst>
    <p:extLst>
      <p:ext uri="{BB962C8B-B14F-4D97-AF65-F5344CB8AC3E}">
        <p14:creationId xmlns:p14="http://schemas.microsoft.com/office/powerpoint/2010/main" val="1133375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1 Rectángulo"/>
          <p:cNvSpPr>
            <a:spLocks noChangeArrowheads="1"/>
          </p:cNvSpPr>
          <p:nvPr/>
        </p:nvSpPr>
        <p:spPr bwMode="auto">
          <a:xfrm>
            <a:off x="1143001" y="727473"/>
            <a:ext cx="5712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050" dirty="0">
              <a:solidFill>
                <a:srgbClr val="000000"/>
              </a:solidFill>
            </a:endParaRPr>
          </a:p>
          <a:p>
            <a:pPr algn="just"/>
            <a:endParaRPr lang="es-ES" sz="1050" dirty="0">
              <a:solidFill>
                <a:srgbClr val="000000"/>
              </a:solidFill>
            </a:endParaRPr>
          </a:p>
          <a:p>
            <a:pPr algn="just"/>
            <a:r>
              <a:rPr lang="es-ES" sz="1050" dirty="0">
                <a:solidFill>
                  <a:srgbClr val="000000"/>
                </a:solidFill>
              </a:rPr>
              <a:t> </a:t>
            </a:r>
          </a:p>
          <a:p>
            <a:pPr algn="just"/>
            <a:endParaRPr lang="es-ES" sz="1050" dirty="0">
              <a:solidFill>
                <a:srgbClr val="000000"/>
              </a:solidFill>
            </a:endParaRPr>
          </a:p>
        </p:txBody>
      </p:sp>
      <p:sp>
        <p:nvSpPr>
          <p:cNvPr id="2" name="Rectángulo 1"/>
          <p:cNvSpPr/>
          <p:nvPr/>
        </p:nvSpPr>
        <p:spPr>
          <a:xfrm>
            <a:off x="364836" y="1086463"/>
            <a:ext cx="8703750" cy="646331"/>
          </a:xfrm>
          <a:prstGeom prst="rect">
            <a:avLst/>
          </a:prstGeom>
        </p:spPr>
        <p:txBody>
          <a:bodyPr wrap="square">
            <a:spAutoFit/>
          </a:bodyPr>
          <a:lstStyle/>
          <a:p>
            <a:endParaRPr lang="es-ES" sz="1200" b="1" u="sng" dirty="0" smtClean="0"/>
          </a:p>
          <a:p>
            <a:r>
              <a:rPr lang="es-ES" sz="1200" b="1" u="sng" dirty="0" smtClean="0"/>
              <a:t>Opción 2</a:t>
            </a:r>
            <a:r>
              <a:rPr lang="es-ES" sz="1200" dirty="0" smtClean="0"/>
              <a:t>.  Si </a:t>
            </a:r>
            <a:r>
              <a:rPr lang="es-ES" sz="1200" dirty="0"/>
              <a:t>solo quieres eliminar </a:t>
            </a:r>
            <a:r>
              <a:rPr lang="es-ES" sz="1200" b="1" dirty="0"/>
              <a:t>alguna restricción desmarca esa opción </a:t>
            </a:r>
            <a:r>
              <a:rPr lang="es-ES" sz="1200" dirty="0" smtClean="0"/>
              <a:t>y </a:t>
            </a:r>
            <a:r>
              <a:rPr lang="es-ES" sz="1200" dirty="0"/>
              <a:t>pulsa continuar</a:t>
            </a:r>
            <a:r>
              <a:rPr lang="es-ES" sz="1200" dirty="0" smtClean="0"/>
              <a:t>. </a:t>
            </a:r>
          </a:p>
          <a:p>
            <a:r>
              <a:rPr lang="es-ES" sz="1200" dirty="0"/>
              <a:t>(</a:t>
            </a:r>
            <a:r>
              <a:rPr lang="es-ES" sz="1200" dirty="0" smtClean="0"/>
              <a:t>Recuerda que cuando bloqueaste la línea recibiste un correo electrónico que te ayudará a saber cómo estaba configurada la línea inicialmente)</a:t>
            </a:r>
            <a:endParaRPr lang="es-ES" sz="1200" dirty="0">
              <a:latin typeface="Vodafone Rg" pitchFamily="34" charset="0"/>
            </a:endParaRPr>
          </a:p>
        </p:txBody>
      </p:sp>
      <p:pic>
        <p:nvPicPr>
          <p:cNvPr id="12" name="Imagen 11"/>
          <p:cNvPicPr>
            <a:picLocks noChangeAspect="1"/>
          </p:cNvPicPr>
          <p:nvPr/>
        </p:nvPicPr>
        <p:blipFill>
          <a:blip r:embed="rId4"/>
          <a:stretch>
            <a:fillRect/>
          </a:stretch>
        </p:blipFill>
        <p:spPr>
          <a:xfrm>
            <a:off x="290275" y="2142402"/>
            <a:ext cx="437692" cy="242729"/>
          </a:xfrm>
          <a:prstGeom prst="rect">
            <a:avLst/>
          </a:prstGeom>
        </p:spPr>
      </p:pic>
      <p:pic>
        <p:nvPicPr>
          <p:cNvPr id="13" name="Imagen 12"/>
          <p:cNvPicPr>
            <a:picLocks noChangeAspect="1"/>
          </p:cNvPicPr>
          <p:nvPr/>
        </p:nvPicPr>
        <p:blipFill>
          <a:blip r:embed="rId5"/>
          <a:stretch>
            <a:fillRect/>
          </a:stretch>
        </p:blipFill>
        <p:spPr>
          <a:xfrm>
            <a:off x="4549513" y="2124197"/>
            <a:ext cx="415591" cy="305582"/>
          </a:xfrm>
          <a:prstGeom prst="rect">
            <a:avLst/>
          </a:prstGeom>
        </p:spPr>
      </p:pic>
      <p:sp>
        <p:nvSpPr>
          <p:cNvPr id="16" name="Flecha derecha 15"/>
          <p:cNvSpPr/>
          <p:nvPr/>
        </p:nvSpPr>
        <p:spPr>
          <a:xfrm>
            <a:off x="4446018" y="3838999"/>
            <a:ext cx="188535" cy="139110"/>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7" name="Title 5"/>
          <p:cNvSpPr txBox="1">
            <a:spLocks/>
          </p:cNvSpPr>
          <p:nvPr/>
        </p:nvSpPr>
        <p:spPr>
          <a:xfrm>
            <a:off x="428593" y="148788"/>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dirty="0"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18" name="Rectángulo 17"/>
          <p:cNvSpPr/>
          <p:nvPr/>
        </p:nvSpPr>
        <p:spPr>
          <a:xfrm>
            <a:off x="217765" y="640852"/>
            <a:ext cx="226029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Restricciones</a:t>
            </a:r>
            <a:endParaRPr lang="es-ES_tradnl" sz="2000" b="1" dirty="0">
              <a:solidFill>
                <a:schemeClr val="bg2"/>
              </a:solidFill>
              <a:cs typeface="Arial" charset="0"/>
            </a:endParaRPr>
          </a:p>
        </p:txBody>
      </p:sp>
      <p:pic>
        <p:nvPicPr>
          <p:cNvPr id="3" name="Imagen 2"/>
          <p:cNvPicPr>
            <a:picLocks noChangeAspect="1"/>
          </p:cNvPicPr>
          <p:nvPr/>
        </p:nvPicPr>
        <p:blipFill>
          <a:blip r:embed="rId6"/>
          <a:stretch>
            <a:fillRect/>
          </a:stretch>
        </p:blipFill>
        <p:spPr>
          <a:xfrm>
            <a:off x="5130285" y="1778295"/>
            <a:ext cx="3759192" cy="3288654"/>
          </a:xfrm>
          <a:prstGeom prst="rect">
            <a:avLst/>
          </a:prstGeom>
        </p:spPr>
      </p:pic>
      <p:pic>
        <p:nvPicPr>
          <p:cNvPr id="19" name="Imagen 18"/>
          <p:cNvPicPr>
            <a:picLocks noChangeAspect="1"/>
          </p:cNvPicPr>
          <p:nvPr/>
        </p:nvPicPr>
        <p:blipFill>
          <a:blip r:embed="rId7"/>
          <a:stretch>
            <a:fillRect/>
          </a:stretch>
        </p:blipFill>
        <p:spPr>
          <a:xfrm>
            <a:off x="829761" y="1825127"/>
            <a:ext cx="3471886" cy="3070908"/>
          </a:xfrm>
          <a:prstGeom prst="rect">
            <a:avLst/>
          </a:prstGeom>
        </p:spPr>
      </p:pic>
      <p:sp>
        <p:nvSpPr>
          <p:cNvPr id="20" name="Rectángulo redondeado 19"/>
          <p:cNvSpPr/>
          <p:nvPr/>
        </p:nvSpPr>
        <p:spPr>
          <a:xfrm>
            <a:off x="6165093" y="4839073"/>
            <a:ext cx="499995" cy="273377"/>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custDataLst>
      <p:tags r:id="rId1"/>
    </p:custDataLst>
    <p:extLst>
      <p:ext uri="{BB962C8B-B14F-4D97-AF65-F5344CB8AC3E}">
        <p14:creationId xmlns:p14="http://schemas.microsoft.com/office/powerpoint/2010/main" val="418732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21157" y="1218166"/>
            <a:ext cx="3355297" cy="3446776"/>
          </a:xfrm>
        </p:spPr>
        <p:txBody>
          <a:bodyPr>
            <a:normAutofit fontScale="92500" lnSpcReduction="10000"/>
          </a:bodyPr>
          <a:lstStyle/>
          <a:p>
            <a:pPr marL="0" indent="0">
              <a:buNone/>
            </a:pPr>
            <a:r>
              <a:rPr lang="en-US" b="1" dirty="0" smtClean="0">
                <a:solidFill>
                  <a:srgbClr val="34342B"/>
                </a:solidFill>
                <a:cs typeface="Arial" panose="020B0604020202020204" pitchFamily="34" charset="0"/>
              </a:rPr>
              <a:t>      </a:t>
            </a:r>
            <a:endParaRPr lang="es-ES" sz="1050" u="sng" dirty="0" smtClean="0"/>
          </a:p>
          <a:p>
            <a:pPr marL="266700" lvl="1" indent="0">
              <a:buNone/>
            </a:pPr>
            <a:r>
              <a:rPr lang="es-ES" sz="1300" dirty="0" smtClean="0"/>
              <a:t> </a:t>
            </a:r>
            <a:r>
              <a:rPr lang="es-ES" sz="1500" dirty="0"/>
              <a:t> Desde la opción “Contestador” puede consultar las opciones que tiene activadas / desactivadas y puede modificar dichas </a:t>
            </a:r>
            <a:r>
              <a:rPr lang="es-ES" sz="1500" dirty="0" smtClean="0"/>
              <a:t>opciones</a:t>
            </a:r>
            <a:r>
              <a:rPr lang="es-ES" sz="1300" dirty="0" smtClean="0"/>
              <a:t>, así como el idioma. </a:t>
            </a:r>
            <a:endParaRPr lang="es-ES" sz="1300" dirty="0"/>
          </a:p>
          <a:p>
            <a:pPr marL="266700" lvl="1" indent="0">
              <a:buNone/>
            </a:pPr>
            <a:endParaRPr lang="es-ES" sz="1500" dirty="0" smtClean="0"/>
          </a:p>
          <a:p>
            <a:pPr marL="266700" lvl="1" indent="0">
              <a:buNone/>
            </a:pPr>
            <a:r>
              <a:rPr lang="es-ES" sz="1500" dirty="0"/>
              <a:t> </a:t>
            </a:r>
            <a:r>
              <a:rPr lang="es-ES" sz="1500" dirty="0" smtClean="0"/>
              <a:t>Con </a:t>
            </a:r>
            <a:r>
              <a:rPr lang="es-ES" sz="1500" dirty="0"/>
              <a:t>este servicio, el usuario no perderá nunca ninguna llamada aunque su teléfono móvil esté apagado, no operativo o no pueda contestar.</a:t>
            </a:r>
          </a:p>
          <a:p>
            <a:pPr marL="266700" lvl="1" indent="0">
              <a:buNone/>
            </a:pPr>
            <a:endParaRPr lang="es-ES" sz="1500" dirty="0"/>
          </a:p>
          <a:p>
            <a:pPr marL="266700" lvl="1" indent="0">
              <a:buNone/>
            </a:pPr>
            <a:r>
              <a:rPr lang="es-ES" sz="1500" dirty="0" smtClean="0"/>
              <a:t> Recibirá </a:t>
            </a:r>
            <a:r>
              <a:rPr lang="es-ES" sz="1500" dirty="0"/>
              <a:t>un mensaje corto en su teléfono cuando alguien le deje un mensaje en el contestador. Dicho SMS le indicará el número de teléfono, la fecha y la hora.</a:t>
            </a:r>
          </a:p>
          <a:p>
            <a:pPr marL="266700" lvl="1" indent="0">
              <a:buNone/>
            </a:pPr>
            <a:endParaRPr lang="es-ES" sz="1500" dirty="0" smtClean="0"/>
          </a:p>
          <a:p>
            <a:pPr marL="266700" lvl="1" indent="0">
              <a:buNone/>
            </a:pPr>
            <a:endParaRPr lang="es-ES_tradnl" sz="1300" dirty="0"/>
          </a:p>
          <a:p>
            <a:pPr lvl="0">
              <a:buClr>
                <a:srgbClr val="DE0400"/>
              </a:buClr>
              <a:buNone/>
            </a:pPr>
            <a:endParaRPr lang="es-ES_tradnl" sz="105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18</a:t>
            </a:fld>
            <a:endParaRPr lang="en-GB" dirty="0">
              <a:solidFill>
                <a:srgbClr val="FFFFFF"/>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052" y="724896"/>
            <a:ext cx="3671888" cy="415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5"/>
          <p:cNvSpPr>
            <a:spLocks noGrp="1"/>
          </p:cNvSpPr>
          <p:nvPr>
            <p:ph type="title"/>
          </p:nvPr>
        </p:nvSpPr>
        <p:spPr>
          <a:xfrm>
            <a:off x="552646" y="128229"/>
            <a:ext cx="6272454" cy="378042"/>
          </a:xfrm>
        </p:spPr>
        <p:txBody>
          <a:bodyPr/>
          <a:lstStyle/>
          <a:p>
            <a:r>
              <a:rPr lang="es-ES_tradnl" dirty="0">
                <a:effectLst>
                  <a:outerShdw blurRad="38100" dist="38100" dir="2700000" algn="tl">
                    <a:srgbClr val="000000">
                      <a:alpha val="43137"/>
                    </a:srgbClr>
                  </a:outerShdw>
                </a:effectLst>
              </a:rPr>
              <a:t>Gestión de </a:t>
            </a:r>
            <a:r>
              <a:rPr lang="es-ES_tradnl" dirty="0" smtClean="0">
                <a:effectLst>
                  <a:outerShdw blurRad="38100" dist="38100" dir="2700000" algn="tl">
                    <a:srgbClr val="000000">
                      <a:alpha val="43137"/>
                    </a:srgbClr>
                  </a:outerShdw>
                </a:effectLst>
              </a:rPr>
              <a:t>líneas</a:t>
            </a:r>
            <a:br>
              <a:rPr lang="es-ES_tradnl" dirty="0" smtClean="0">
                <a:effectLst>
                  <a:outerShdw blurRad="38100" dist="38100" dir="2700000" algn="tl">
                    <a:srgbClr val="000000">
                      <a:alpha val="43137"/>
                    </a:srgbClr>
                  </a:outerShdw>
                </a:effectLst>
              </a:rPr>
            </a:br>
            <a:r>
              <a:rPr lang="es-ES_tradnl" sz="1950" dirty="0" smtClean="0">
                <a:effectLst>
                  <a:outerShdw blurRad="38100" dist="38100" dir="2700000" algn="tl">
                    <a:srgbClr val="000000">
                      <a:alpha val="43137"/>
                    </a:srgbClr>
                  </a:outerShdw>
                </a:effectLst>
              </a:rPr>
              <a:t/>
            </a:r>
            <a:br>
              <a:rPr lang="es-ES_tradnl" sz="1950" dirty="0" smtClean="0">
                <a:effectLst>
                  <a:outerShdw blurRad="38100" dist="38100" dir="2700000" algn="tl">
                    <a:srgbClr val="000000">
                      <a:alpha val="43137"/>
                    </a:srgbClr>
                  </a:outerShdw>
                </a:effectLst>
              </a:rPr>
            </a:br>
            <a:endParaRPr lang="es-ES_tradnl" sz="1950" dirty="0">
              <a:effectLst>
                <a:outerShdw blurRad="38100" dist="38100" dir="2700000" algn="tl">
                  <a:srgbClr val="000000">
                    <a:alpha val="43137"/>
                  </a:srgbClr>
                </a:outerShdw>
              </a:effectLst>
            </a:endParaRPr>
          </a:p>
        </p:txBody>
      </p:sp>
      <p:sp>
        <p:nvSpPr>
          <p:cNvPr id="6" name="Rectángulo 5"/>
          <p:cNvSpPr/>
          <p:nvPr/>
        </p:nvSpPr>
        <p:spPr>
          <a:xfrm>
            <a:off x="198912" y="737757"/>
            <a:ext cx="2131674"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Contestador</a:t>
            </a:r>
            <a:endParaRPr lang="es-ES_tradnl" sz="2000" b="1" dirty="0">
              <a:solidFill>
                <a:schemeClr val="bg2"/>
              </a:solidFill>
              <a:cs typeface="Arial" charset="0"/>
            </a:endParaRPr>
          </a:p>
        </p:txBody>
      </p:sp>
    </p:spTree>
    <p:extLst>
      <p:ext uri="{BB962C8B-B14F-4D97-AF65-F5344CB8AC3E}">
        <p14:creationId xmlns:p14="http://schemas.microsoft.com/office/powerpoint/2010/main" val="101386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5329" y="1144517"/>
            <a:ext cx="8598989" cy="4043085"/>
          </a:xfrm>
        </p:spPr>
        <p:txBody>
          <a:bodyPr>
            <a:normAutofit/>
          </a:bodyPr>
          <a:lstStyle/>
          <a:p>
            <a:pPr marL="0" indent="0">
              <a:buNone/>
            </a:pPr>
            <a:r>
              <a:rPr lang="es-ES" sz="1200" dirty="0" smtClean="0">
                <a:ea typeface="+mj-ea"/>
                <a:cs typeface="+mj-cs"/>
              </a:rPr>
              <a:t>Tienes dos posibilidades de consulta:</a:t>
            </a:r>
          </a:p>
          <a:p>
            <a:pPr>
              <a:buFont typeface="Wingdings" panose="05000000000000000000" pitchFamily="2" charset="2"/>
              <a:buChar char="§"/>
            </a:pPr>
            <a:r>
              <a:rPr lang="es-ES" sz="1200" dirty="0" smtClean="0">
                <a:ea typeface="+mj-ea"/>
                <a:cs typeface="+mj-cs"/>
              </a:rPr>
              <a:t> Desde </a:t>
            </a:r>
            <a:r>
              <a:rPr lang="es-ES" sz="1200" dirty="0">
                <a:ea typeface="+mj-ea"/>
                <a:cs typeface="+mj-cs"/>
              </a:rPr>
              <a:t>la página principal en “Gestiona tus líneas” &gt; "Consulta tu </a:t>
            </a:r>
            <a:r>
              <a:rPr lang="es-ES" sz="1200" b="1" dirty="0">
                <a:ea typeface="+mj-ea"/>
                <a:cs typeface="+mj-cs"/>
              </a:rPr>
              <a:t>PIN y PUK</a:t>
            </a:r>
            <a:r>
              <a:rPr lang="es-ES" sz="1200" dirty="0" smtClean="0">
                <a:ea typeface="+mj-ea"/>
                <a:cs typeface="+mj-cs"/>
              </a:rPr>
              <a:t>". O</a:t>
            </a:r>
            <a:r>
              <a:rPr lang="es-ES" sz="1200" dirty="0" smtClean="0"/>
              <a:t> </a:t>
            </a:r>
            <a:r>
              <a:rPr lang="es-ES" sz="1200" dirty="0">
                <a:ea typeface="+mj-ea"/>
                <a:cs typeface="+mj-cs"/>
              </a:rPr>
              <a:t>bien</a:t>
            </a:r>
            <a:r>
              <a:rPr lang="es-ES" sz="1200" dirty="0" smtClean="0">
                <a:ea typeface="+mj-ea"/>
                <a:cs typeface="+mj-cs"/>
              </a:rPr>
              <a:t>, </a:t>
            </a:r>
            <a:r>
              <a:rPr lang="es-ES" sz="1200" dirty="0">
                <a:ea typeface="+mj-ea"/>
                <a:cs typeface="+mj-cs"/>
              </a:rPr>
              <a:t>en el menú izquierdo, acceda a "Gestión de Líneas" y </a:t>
            </a:r>
            <a:r>
              <a:rPr lang="es-ES" sz="1200" dirty="0" smtClean="0">
                <a:ea typeface="+mj-ea"/>
                <a:cs typeface="+mj-cs"/>
              </a:rPr>
              <a:t>posteriormente </a:t>
            </a:r>
            <a:r>
              <a:rPr lang="es-ES" sz="1200" dirty="0">
                <a:ea typeface="+mj-ea"/>
                <a:cs typeface="+mj-cs"/>
              </a:rPr>
              <a:t>a </a:t>
            </a:r>
            <a:r>
              <a:rPr lang="es-ES" sz="1200" dirty="0">
                <a:ea typeface="+mj-ea"/>
                <a:cs typeface="+mj-cs"/>
                <a:hlinkClick r:id="rId2"/>
              </a:rPr>
              <a:t>"PIN-PUK"</a:t>
            </a:r>
            <a:r>
              <a:rPr lang="es-ES" sz="1200" dirty="0">
                <a:ea typeface="+mj-ea"/>
                <a:cs typeface="+mj-cs"/>
              </a:rPr>
              <a:t>. Seleccione la </a:t>
            </a:r>
            <a:r>
              <a:rPr lang="es-ES" sz="1200" dirty="0" smtClean="0">
                <a:ea typeface="+mj-ea"/>
                <a:cs typeface="+mj-cs"/>
              </a:rPr>
              <a:t>línea/s </a:t>
            </a:r>
            <a:r>
              <a:rPr lang="es-ES" sz="1200" dirty="0">
                <a:ea typeface="+mj-ea"/>
                <a:cs typeface="+mj-cs"/>
              </a:rPr>
              <a:t>sobre la que </a:t>
            </a:r>
            <a:r>
              <a:rPr lang="es-ES" sz="1200" dirty="0" smtClean="0">
                <a:ea typeface="+mj-ea"/>
                <a:cs typeface="+mj-cs"/>
              </a:rPr>
              <a:t>deseas </a:t>
            </a:r>
            <a:r>
              <a:rPr lang="es-ES" sz="1200" dirty="0">
                <a:ea typeface="+mj-ea"/>
                <a:cs typeface="+mj-cs"/>
              </a:rPr>
              <a:t>consultar los códigos</a:t>
            </a:r>
            <a:r>
              <a:rPr lang="es-ES" sz="1200" dirty="0" smtClean="0">
                <a:ea typeface="+mj-ea"/>
                <a:cs typeface="+mj-cs"/>
              </a:rPr>
              <a:t>.</a:t>
            </a:r>
          </a:p>
          <a:p>
            <a:pPr>
              <a:buFont typeface="Wingdings" panose="05000000000000000000" pitchFamily="2" charset="2"/>
              <a:buChar char="§"/>
            </a:pPr>
            <a:r>
              <a:rPr lang="es-ES" sz="1200" dirty="0" smtClean="0">
                <a:ea typeface="+mj-ea"/>
                <a:cs typeface="+mj-cs"/>
              </a:rPr>
              <a:t>En esta consulta se incluye también la información de </a:t>
            </a:r>
            <a:r>
              <a:rPr lang="es-ES" sz="1200" b="1" dirty="0" smtClean="0">
                <a:ea typeface="+mj-ea"/>
                <a:cs typeface="+mj-cs"/>
              </a:rPr>
              <a:t>la sim principal </a:t>
            </a:r>
            <a:r>
              <a:rPr lang="es-ES" sz="1200" dirty="0" smtClean="0">
                <a:ea typeface="+mj-ea"/>
                <a:cs typeface="+mj-cs"/>
              </a:rPr>
              <a:t>a la línea y , en caso que lo tenga asociado, </a:t>
            </a:r>
            <a:r>
              <a:rPr lang="es-ES" sz="1200" b="1" dirty="0" smtClean="0">
                <a:ea typeface="+mj-ea"/>
                <a:cs typeface="+mj-cs"/>
              </a:rPr>
              <a:t>nº fijo y extensión </a:t>
            </a:r>
            <a:r>
              <a:rPr lang="es-ES" sz="1200" dirty="0" smtClean="0">
                <a:ea typeface="+mj-ea"/>
                <a:cs typeface="+mj-cs"/>
              </a:rPr>
              <a:t>corta VPN. </a:t>
            </a:r>
            <a:endParaRPr lang="es-ES_tradnl" sz="120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19</a:t>
            </a:fld>
            <a:endParaRPr lang="en-GB" dirty="0">
              <a:solidFill>
                <a:srgbClr val="FFFFFF"/>
              </a:solidFill>
            </a:endParaRPr>
          </a:p>
        </p:txBody>
      </p:sp>
      <p:sp>
        <p:nvSpPr>
          <p:cNvPr id="9" name="Title 5"/>
          <p:cNvSpPr>
            <a:spLocks noGrp="1"/>
          </p:cNvSpPr>
          <p:nvPr>
            <p:ph type="title"/>
          </p:nvPr>
        </p:nvSpPr>
        <p:spPr>
          <a:xfrm>
            <a:off x="552646" y="128229"/>
            <a:ext cx="6272454" cy="378042"/>
          </a:xfrm>
        </p:spPr>
        <p:txBody>
          <a:bodyPr/>
          <a:lstStyle/>
          <a:p>
            <a:r>
              <a:rPr lang="es-ES_tradnl" dirty="0">
                <a:effectLst>
                  <a:outerShdw blurRad="38100" dist="38100" dir="2700000" algn="tl">
                    <a:srgbClr val="000000">
                      <a:alpha val="43137"/>
                    </a:srgbClr>
                  </a:outerShdw>
                </a:effectLst>
              </a:rPr>
              <a:t>Gestión de líneas</a:t>
            </a:r>
          </a:p>
        </p:txBody>
      </p:sp>
      <p:pic>
        <p:nvPicPr>
          <p:cNvPr id="11" name="Imagen 10"/>
          <p:cNvPicPr/>
          <p:nvPr/>
        </p:nvPicPr>
        <p:blipFill>
          <a:blip r:embed="rId3"/>
          <a:stretch>
            <a:fillRect/>
          </a:stretch>
        </p:blipFill>
        <p:spPr>
          <a:xfrm>
            <a:off x="519652" y="2281288"/>
            <a:ext cx="3213362" cy="2791150"/>
          </a:xfrm>
          <a:prstGeom prst="rect">
            <a:avLst/>
          </a:prstGeom>
        </p:spPr>
      </p:pic>
      <p:pic>
        <p:nvPicPr>
          <p:cNvPr id="12" name="Imagen 11"/>
          <p:cNvPicPr>
            <a:picLocks noChangeAspect="1"/>
          </p:cNvPicPr>
          <p:nvPr/>
        </p:nvPicPr>
        <p:blipFill>
          <a:blip r:embed="rId4"/>
          <a:stretch>
            <a:fillRect/>
          </a:stretch>
        </p:blipFill>
        <p:spPr>
          <a:xfrm>
            <a:off x="4476828" y="2212466"/>
            <a:ext cx="3905964" cy="2807412"/>
          </a:xfrm>
          <a:prstGeom prst="rect">
            <a:avLst/>
          </a:prstGeom>
        </p:spPr>
      </p:pic>
      <p:sp>
        <p:nvSpPr>
          <p:cNvPr id="17" name="Rectángulo redondeado 16"/>
          <p:cNvSpPr/>
          <p:nvPr/>
        </p:nvSpPr>
        <p:spPr>
          <a:xfrm>
            <a:off x="2183536" y="4157220"/>
            <a:ext cx="635078" cy="197962"/>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8" name="Rectángulo redondeado 17"/>
          <p:cNvSpPr/>
          <p:nvPr/>
        </p:nvSpPr>
        <p:spPr>
          <a:xfrm>
            <a:off x="4705908" y="4064524"/>
            <a:ext cx="3128606" cy="244393"/>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3" name="Flecha izquierda 2"/>
          <p:cNvSpPr/>
          <p:nvPr/>
        </p:nvSpPr>
        <p:spPr>
          <a:xfrm>
            <a:off x="3570583" y="4165766"/>
            <a:ext cx="296739" cy="143151"/>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4" name="CuadroTexto 3"/>
          <p:cNvSpPr txBox="1"/>
          <p:nvPr/>
        </p:nvSpPr>
        <p:spPr>
          <a:xfrm>
            <a:off x="3962093" y="4165766"/>
            <a:ext cx="514735" cy="151697"/>
          </a:xfrm>
          <a:prstGeom prst="rect">
            <a:avLst/>
          </a:prstGeom>
        </p:spPr>
        <p:txBody>
          <a:bodyPr wrap="square" lIns="0" tIns="0" rIns="0" bIns="0" rtlCol="0">
            <a:noAutofit/>
          </a:bodyPr>
          <a:lstStyle/>
          <a:p>
            <a:pPr marL="0" indent="0">
              <a:buFont typeface="Arial" pitchFamily="34" charset="0"/>
              <a:buNone/>
            </a:pPr>
            <a:r>
              <a:rPr lang="es-ES" sz="800" dirty="0" smtClean="0">
                <a:latin typeface="Vodafone Rg" pitchFamily="34" charset="0"/>
              </a:rPr>
              <a:t>Masivo</a:t>
            </a:r>
          </a:p>
        </p:txBody>
      </p:sp>
      <p:sp>
        <p:nvSpPr>
          <p:cNvPr id="13" name="Rectángulo 12"/>
          <p:cNvSpPr/>
          <p:nvPr/>
        </p:nvSpPr>
        <p:spPr>
          <a:xfrm>
            <a:off x="100108" y="647499"/>
            <a:ext cx="1781257"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Pin y </a:t>
            </a:r>
            <a:r>
              <a:rPr lang="es-ES_tradnl" sz="2000" b="1" dirty="0" err="1" smtClean="0">
                <a:solidFill>
                  <a:schemeClr val="bg2"/>
                </a:solidFill>
                <a:cs typeface="Arial" charset="0"/>
              </a:rPr>
              <a:t>Puk</a:t>
            </a:r>
            <a:endParaRPr lang="es-ES_tradnl" sz="2000" b="1" dirty="0">
              <a:solidFill>
                <a:schemeClr val="bg2"/>
              </a:solidFill>
              <a:cs typeface="Arial" charset="0"/>
            </a:endParaRPr>
          </a:p>
        </p:txBody>
      </p:sp>
    </p:spTree>
    <p:extLst>
      <p:ext uri="{BB962C8B-B14F-4D97-AF65-F5344CB8AC3E}">
        <p14:creationId xmlns:p14="http://schemas.microsoft.com/office/powerpoint/2010/main" val="40001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2</a:t>
            </a:fld>
            <a:endParaRPr lang="en-GB" dirty="0">
              <a:solidFill>
                <a:srgbClr val="FFFFFF"/>
              </a:solidFill>
            </a:endParaRPr>
          </a:p>
        </p:txBody>
      </p:sp>
      <p:sp>
        <p:nvSpPr>
          <p:cNvPr id="11" name="Título 10"/>
          <p:cNvSpPr>
            <a:spLocks noGrp="1"/>
          </p:cNvSpPr>
          <p:nvPr>
            <p:ph type="title"/>
          </p:nvPr>
        </p:nvSpPr>
        <p:spPr/>
        <p:txBody>
          <a:bodyPr/>
          <a:lstStyle/>
          <a:p>
            <a:r>
              <a:rPr lang="es-ES" dirty="0" smtClean="0"/>
              <a:t>¿</a:t>
            </a:r>
            <a:r>
              <a:rPr lang="es-ES" dirty="0" smtClean="0">
                <a:effectLst>
                  <a:outerShdw blurRad="38100" dist="38100" dir="2700000" algn="tl">
                    <a:srgbClr val="000000">
                      <a:alpha val="43137"/>
                    </a:srgbClr>
                  </a:outerShdw>
                </a:effectLst>
              </a:rPr>
              <a:t>Necesita consultar y gestionar los servicios </a:t>
            </a:r>
            <a:r>
              <a:rPr lang="es-ES" dirty="0">
                <a:effectLst>
                  <a:outerShdw blurRad="38100" dist="38100" dir="2700000" algn="tl">
                    <a:srgbClr val="000000">
                      <a:alpha val="43137"/>
                    </a:srgbClr>
                  </a:outerShdw>
                </a:effectLst>
              </a:rPr>
              <a:t>que tiene contratados con </a:t>
            </a:r>
            <a:r>
              <a:rPr lang="es-ES" dirty="0" smtClean="0">
                <a:effectLst>
                  <a:outerShdw blurRad="38100" dist="38100" dir="2700000" algn="tl">
                    <a:srgbClr val="000000">
                      <a:alpha val="43137"/>
                    </a:srgbClr>
                  </a:outerShdw>
                </a:effectLst>
              </a:rPr>
              <a:t>Vodafone</a:t>
            </a:r>
            <a:r>
              <a:rPr lang="es-ES" dirty="0">
                <a:effectLst>
                  <a:outerShdw blurRad="38100" dist="38100" dir="2700000" algn="tl">
                    <a:srgbClr val="000000">
                      <a:alpha val="43137"/>
                    </a:srgbClr>
                  </a:outerShdw>
                </a:effectLst>
              </a:rPr>
              <a:t> ?</a:t>
            </a:r>
            <a:r>
              <a:rPr lang="es-ES" dirty="0"/>
              <a:t/>
            </a:r>
            <a:br>
              <a:rPr lang="es-ES" dirty="0"/>
            </a:br>
            <a:endParaRPr lang="es-ES" dirty="0"/>
          </a:p>
        </p:txBody>
      </p:sp>
      <p:sp>
        <p:nvSpPr>
          <p:cNvPr id="12" name="Rectángulo 11"/>
          <p:cNvSpPr/>
          <p:nvPr/>
        </p:nvSpPr>
        <p:spPr>
          <a:xfrm>
            <a:off x="230955" y="980803"/>
            <a:ext cx="8913045" cy="2246769"/>
          </a:xfrm>
          <a:prstGeom prst="rect">
            <a:avLst/>
          </a:prstGeom>
        </p:spPr>
        <p:txBody>
          <a:bodyPr wrap="square">
            <a:spAutoFit/>
          </a:bodyPr>
          <a:lstStyle/>
          <a:p>
            <a:r>
              <a:rPr lang="es-ES" sz="1600" dirty="0"/>
              <a:t> </a:t>
            </a:r>
            <a:r>
              <a:rPr lang="es-ES" sz="1400" b="1" dirty="0"/>
              <a:t>Área de clientes </a:t>
            </a:r>
            <a:r>
              <a:rPr lang="es-ES" sz="1400" dirty="0"/>
              <a:t>es la herramienta de Vodafone donde se puede gestionar y consultar datos referentes a las </a:t>
            </a:r>
            <a:r>
              <a:rPr lang="es-ES" sz="1400" dirty="0" smtClean="0"/>
              <a:t>líneas móviles de su empresa de forma</a:t>
            </a:r>
            <a:r>
              <a:rPr lang="es-ES" sz="1400" dirty="0" smtClean="0">
                <a:solidFill>
                  <a:srgbClr val="000000"/>
                </a:solidFill>
              </a:rPr>
              <a:t> sencilla e intuitiva. </a:t>
            </a:r>
          </a:p>
          <a:p>
            <a:endParaRPr lang="es-ES" sz="1400" dirty="0">
              <a:solidFill>
                <a:srgbClr val="000000"/>
              </a:solidFill>
              <a:latin typeface="Vodafone Rg" pitchFamily="34" charset="0"/>
            </a:endParaRPr>
          </a:p>
          <a:p>
            <a:r>
              <a:rPr lang="es-ES" sz="1400" dirty="0" smtClean="0">
                <a:latin typeface="Vodafone Rg" pitchFamily="34" charset="0"/>
              </a:rPr>
              <a:t> Realiza </a:t>
            </a:r>
            <a:r>
              <a:rPr lang="es-ES" sz="1400" dirty="0">
                <a:latin typeface="Vodafone Rg" pitchFamily="34" charset="0"/>
              </a:rPr>
              <a:t>t</a:t>
            </a:r>
            <a:r>
              <a:rPr lang="es-ES" sz="1400" dirty="0" smtClean="0">
                <a:latin typeface="Vodafone Rg" pitchFamily="34" charset="0"/>
              </a:rPr>
              <a:t>u solicitud accediendo a través del </a:t>
            </a:r>
            <a:r>
              <a:rPr lang="es-ES" sz="1400" dirty="0">
                <a:latin typeface="Vodafone Rg" pitchFamily="34" charset="0"/>
              </a:rPr>
              <a:t>enlace: </a:t>
            </a:r>
            <a:endParaRPr lang="es-ES" sz="1400" b="1" dirty="0">
              <a:latin typeface="Vodafone Rg" pitchFamily="34" charset="0"/>
            </a:endParaRPr>
          </a:p>
          <a:p>
            <a:r>
              <a:rPr lang="es-ES" sz="1400" b="1" dirty="0" smtClean="0">
                <a:latin typeface="Vodafone Rg" pitchFamily="34" charset="0"/>
                <a:hlinkClick r:id="rId2"/>
              </a:rPr>
              <a:t>https</a:t>
            </a:r>
            <a:r>
              <a:rPr lang="es-ES" sz="1400" b="1" dirty="0">
                <a:latin typeface="Vodafone Rg" pitchFamily="34" charset="0"/>
                <a:hlinkClick r:id="rId2"/>
              </a:rPr>
              <a:t>://www.vodafone.es/c/empresas/grandes-clientes/es</a:t>
            </a:r>
            <a:r>
              <a:rPr lang="es-ES" sz="1400" b="1" dirty="0" smtClean="0">
                <a:latin typeface="Vodafone Rg" pitchFamily="34" charset="0"/>
                <a:hlinkClick r:id="rId2"/>
              </a:rPr>
              <a:t>/</a:t>
            </a:r>
            <a:r>
              <a:rPr lang="es-ES" sz="1400" b="1" dirty="0" smtClean="0">
                <a:latin typeface="Vodafone Rg" pitchFamily="34" charset="0"/>
              </a:rPr>
              <a:t> </a:t>
            </a:r>
            <a:r>
              <a:rPr lang="es-ES" sz="1400" dirty="0" smtClean="0">
                <a:latin typeface="Vodafone Rg" pitchFamily="34" charset="0"/>
              </a:rPr>
              <a:t>o bien </a:t>
            </a:r>
            <a:r>
              <a:rPr lang="es-ES" sz="1400" dirty="0" smtClean="0">
                <a:hlinkClick r:id="rId3"/>
              </a:rPr>
              <a:t>https</a:t>
            </a:r>
            <a:r>
              <a:rPr lang="es-ES" sz="1400" dirty="0">
                <a:hlinkClick r:id="rId3"/>
              </a:rPr>
              <a:t>://www.vodafone.es/c/particulares/es/acceso-area-privada/</a:t>
            </a:r>
            <a:r>
              <a:rPr lang="es-ES" sz="1400" b="1" dirty="0">
                <a:latin typeface="Vodafone Rg" pitchFamily="34" charset="0"/>
              </a:rPr>
              <a:t> </a:t>
            </a:r>
            <a:r>
              <a:rPr lang="es-ES" sz="1400" dirty="0" smtClean="0">
                <a:latin typeface="Vodafone Rg" pitchFamily="34" charset="0"/>
              </a:rPr>
              <a:t>introduciendo su clave de autorizado de seis dígitos.</a:t>
            </a:r>
          </a:p>
          <a:p>
            <a:endParaRPr lang="es-ES" sz="1350" dirty="0" smtClean="0">
              <a:latin typeface="Vodafone Rg" pitchFamily="34" charset="0"/>
            </a:endParaRPr>
          </a:p>
          <a:p>
            <a:endParaRPr lang="es-ES" sz="1350" dirty="0" smtClean="0">
              <a:latin typeface="Vodafone Rg" pitchFamily="34" charset="0"/>
            </a:endParaRPr>
          </a:p>
          <a:p>
            <a:r>
              <a:rPr lang="es-ES" sz="1350" dirty="0" smtClean="0">
                <a:latin typeface="Vodafone Rg" pitchFamily="34" charset="0"/>
              </a:rPr>
              <a:t> </a:t>
            </a:r>
          </a:p>
          <a:p>
            <a:endParaRPr lang="es-ES" sz="1350" dirty="0">
              <a:latin typeface="Vodafone Rg" pitchFamily="34" charset="0"/>
            </a:endParaRPr>
          </a:p>
        </p:txBody>
      </p:sp>
      <p:pic>
        <p:nvPicPr>
          <p:cNvPr id="13" name="Imagen 12"/>
          <p:cNvPicPr>
            <a:picLocks noChangeAspect="1"/>
          </p:cNvPicPr>
          <p:nvPr/>
        </p:nvPicPr>
        <p:blipFill>
          <a:blip r:embed="rId4"/>
          <a:stretch>
            <a:fillRect/>
          </a:stretch>
        </p:blipFill>
        <p:spPr>
          <a:xfrm>
            <a:off x="492315" y="2529918"/>
            <a:ext cx="4060831" cy="2462851"/>
          </a:xfrm>
          <a:prstGeom prst="rect">
            <a:avLst/>
          </a:prstGeom>
        </p:spPr>
      </p:pic>
      <p:pic>
        <p:nvPicPr>
          <p:cNvPr id="6" name="Imagen 5"/>
          <p:cNvPicPr>
            <a:picLocks noChangeAspect="1"/>
          </p:cNvPicPr>
          <p:nvPr/>
        </p:nvPicPr>
        <p:blipFill>
          <a:blip r:embed="rId5"/>
          <a:stretch>
            <a:fillRect/>
          </a:stretch>
        </p:blipFill>
        <p:spPr>
          <a:xfrm>
            <a:off x="5669661" y="2529918"/>
            <a:ext cx="2355303" cy="2462851"/>
          </a:xfrm>
          <a:prstGeom prst="rect">
            <a:avLst/>
          </a:prstGeom>
        </p:spPr>
      </p:pic>
    </p:spTree>
    <p:extLst>
      <p:ext uri="{BB962C8B-B14F-4D97-AF65-F5344CB8AC3E}">
        <p14:creationId xmlns:p14="http://schemas.microsoft.com/office/powerpoint/2010/main" val="206566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5329" y="1144517"/>
            <a:ext cx="8570707" cy="3446337"/>
          </a:xfrm>
        </p:spPr>
        <p:txBody>
          <a:bodyPr>
            <a:normAutofit/>
          </a:bodyPr>
          <a:lstStyle/>
          <a:p>
            <a:pPr>
              <a:buFont typeface="Wingdings" panose="05000000000000000000" pitchFamily="2" charset="2"/>
              <a:buChar char="§"/>
            </a:pPr>
            <a:r>
              <a:rPr lang="es-ES" sz="1200" dirty="0" smtClean="0"/>
              <a:t>Puedes consultar  de forma </a:t>
            </a:r>
            <a:r>
              <a:rPr lang="es-ES" sz="1200" b="1" dirty="0" smtClean="0"/>
              <a:t>masiva</a:t>
            </a:r>
            <a:r>
              <a:rPr lang="es-ES" sz="1200" dirty="0" smtClean="0"/>
              <a:t> el </a:t>
            </a:r>
            <a:r>
              <a:rPr lang="es-ES" sz="1200" b="1" dirty="0" smtClean="0"/>
              <a:t>pin y </a:t>
            </a:r>
            <a:r>
              <a:rPr lang="es-ES" sz="1200" b="1" dirty="0" err="1" smtClean="0"/>
              <a:t>puk</a:t>
            </a:r>
            <a:r>
              <a:rPr lang="es-ES" sz="1200" dirty="0" smtClean="0"/>
              <a:t> (sim, número de fijo y extensión) de tus líneas y obternerlo en introduciendo un (*) </a:t>
            </a:r>
            <a:r>
              <a:rPr lang="es-ES" sz="1200" dirty="0" err="1" smtClean="0"/>
              <a:t>txt</a:t>
            </a:r>
            <a:r>
              <a:rPr lang="es-ES" sz="1200" dirty="0" smtClean="0"/>
              <a:t> personalizado </a:t>
            </a:r>
            <a:r>
              <a:rPr lang="es-ES" sz="1200" dirty="0"/>
              <a:t>Excel seleccionándolas desde la pantalla </a:t>
            </a:r>
            <a:r>
              <a:rPr lang="es-ES" sz="1200" dirty="0" smtClean="0"/>
              <a:t>o marcando líneas específicas o seleccionando “Todas”.</a:t>
            </a:r>
          </a:p>
          <a:p>
            <a:pPr marL="0" indent="0">
              <a:buNone/>
            </a:pPr>
            <a:r>
              <a:rPr lang="es-ES" sz="1200" dirty="0" smtClean="0"/>
              <a:t>       Si la consulta supera las 25 líneas, recibirás el resultado por mail en tu dirección de correo electrónico pasados unos minutos. </a:t>
            </a:r>
            <a:endParaRPr lang="es-ES" sz="1200" dirty="0"/>
          </a:p>
          <a:p>
            <a:pPr marL="0" indent="0">
              <a:buNone/>
            </a:pPr>
            <a:endParaRPr lang="es-ES_tradnl" sz="1050" dirty="0" smtClean="0"/>
          </a:p>
          <a:p>
            <a:pPr lvl="0">
              <a:buClr>
                <a:srgbClr val="DE0400"/>
              </a:buClr>
              <a:buNone/>
            </a:pPr>
            <a:endParaRPr lang="es-ES_tradnl" sz="1050" dirty="0"/>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20</a:t>
            </a:fld>
            <a:endParaRPr lang="en-GB" dirty="0">
              <a:solidFill>
                <a:srgbClr val="FFFFFF"/>
              </a:solidFill>
            </a:endParaRPr>
          </a:p>
        </p:txBody>
      </p:sp>
      <p:sp>
        <p:nvSpPr>
          <p:cNvPr id="9" name="Title 5"/>
          <p:cNvSpPr>
            <a:spLocks noGrp="1"/>
          </p:cNvSpPr>
          <p:nvPr>
            <p:ph type="title"/>
          </p:nvPr>
        </p:nvSpPr>
        <p:spPr>
          <a:xfrm>
            <a:off x="552646" y="128229"/>
            <a:ext cx="6272454" cy="378042"/>
          </a:xfrm>
        </p:spPr>
        <p:txBody>
          <a:bodyPr/>
          <a:lstStyle/>
          <a:p>
            <a:r>
              <a:rPr lang="es-ES_tradnl" dirty="0">
                <a:effectLst>
                  <a:outerShdw blurRad="38100" dist="38100" dir="2700000" algn="tl">
                    <a:srgbClr val="000000">
                      <a:alpha val="43137"/>
                    </a:srgbClr>
                  </a:outerShdw>
                </a:effectLst>
              </a:rPr>
              <a:t>Gestión de líneas</a:t>
            </a:r>
          </a:p>
        </p:txBody>
      </p:sp>
      <p:pic>
        <p:nvPicPr>
          <p:cNvPr id="11" name="Imagen 10"/>
          <p:cNvPicPr/>
          <p:nvPr/>
        </p:nvPicPr>
        <p:blipFill>
          <a:blip r:embed="rId2"/>
          <a:stretch>
            <a:fillRect/>
          </a:stretch>
        </p:blipFill>
        <p:spPr>
          <a:xfrm>
            <a:off x="376914" y="1885362"/>
            <a:ext cx="3648173" cy="2974440"/>
          </a:xfrm>
          <a:prstGeom prst="rect">
            <a:avLst/>
          </a:prstGeom>
        </p:spPr>
      </p:pic>
      <p:sp>
        <p:nvSpPr>
          <p:cNvPr id="10" name="Rectángulo redondeado 9"/>
          <p:cNvSpPr/>
          <p:nvPr/>
        </p:nvSpPr>
        <p:spPr>
          <a:xfrm>
            <a:off x="3000716" y="3836709"/>
            <a:ext cx="688157" cy="263950"/>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3" name="Flecha izquierda 2"/>
          <p:cNvSpPr/>
          <p:nvPr/>
        </p:nvSpPr>
        <p:spPr>
          <a:xfrm>
            <a:off x="8332138" y="3476312"/>
            <a:ext cx="296739" cy="143151"/>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4" name="CuadroTexto 3"/>
          <p:cNvSpPr txBox="1"/>
          <p:nvPr/>
        </p:nvSpPr>
        <p:spPr>
          <a:xfrm>
            <a:off x="8688668" y="3476312"/>
            <a:ext cx="514735" cy="151697"/>
          </a:xfrm>
          <a:prstGeom prst="rect">
            <a:avLst/>
          </a:prstGeom>
        </p:spPr>
        <p:txBody>
          <a:bodyPr wrap="square" lIns="0" tIns="0" rIns="0" bIns="0" rtlCol="0">
            <a:noAutofit/>
          </a:bodyPr>
          <a:lstStyle/>
          <a:p>
            <a:pPr marL="0" indent="0">
              <a:buFont typeface="Arial" pitchFamily="34" charset="0"/>
              <a:buNone/>
            </a:pPr>
            <a:r>
              <a:rPr lang="es-ES" sz="800" dirty="0" smtClean="0">
                <a:latin typeface="Vodafone Rg" pitchFamily="34" charset="0"/>
              </a:rPr>
              <a:t>Masivo</a:t>
            </a:r>
          </a:p>
        </p:txBody>
      </p:sp>
      <p:sp>
        <p:nvSpPr>
          <p:cNvPr id="13" name="Rectángulo 12"/>
          <p:cNvSpPr/>
          <p:nvPr/>
        </p:nvSpPr>
        <p:spPr>
          <a:xfrm>
            <a:off x="100108" y="647499"/>
            <a:ext cx="1781257"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Pin y </a:t>
            </a:r>
            <a:r>
              <a:rPr lang="es-ES_tradnl" sz="2000" b="1" dirty="0" err="1" smtClean="0">
                <a:solidFill>
                  <a:schemeClr val="bg2"/>
                </a:solidFill>
                <a:cs typeface="Arial" charset="0"/>
              </a:rPr>
              <a:t>Puk</a:t>
            </a:r>
            <a:endParaRPr lang="es-ES_tradnl" sz="2000" b="1" dirty="0">
              <a:solidFill>
                <a:schemeClr val="bg2"/>
              </a:solidFill>
              <a:cs typeface="Arial" charset="0"/>
            </a:endParaRPr>
          </a:p>
        </p:txBody>
      </p:sp>
      <p:sp>
        <p:nvSpPr>
          <p:cNvPr id="2" name="Rectángulo 1"/>
          <p:cNvSpPr/>
          <p:nvPr/>
        </p:nvSpPr>
        <p:spPr>
          <a:xfrm>
            <a:off x="683746" y="4859802"/>
            <a:ext cx="2119491" cy="215444"/>
          </a:xfrm>
          <a:prstGeom prst="rect">
            <a:avLst/>
          </a:prstGeom>
        </p:spPr>
        <p:txBody>
          <a:bodyPr wrap="none">
            <a:spAutoFit/>
          </a:bodyPr>
          <a:lstStyle/>
          <a:p>
            <a:r>
              <a:rPr lang="es-ES" sz="800" dirty="0" smtClean="0"/>
              <a:t>(*) límite fichero </a:t>
            </a:r>
            <a:r>
              <a:rPr lang="es-ES" sz="800" dirty="0" err="1" smtClean="0"/>
              <a:t>txt</a:t>
            </a:r>
            <a:r>
              <a:rPr lang="es-ES" sz="800" dirty="0" smtClean="0"/>
              <a:t> plano: 99 líneas por solicitud</a:t>
            </a:r>
            <a:endParaRPr lang="es-ES" sz="800" dirty="0"/>
          </a:p>
        </p:txBody>
      </p:sp>
      <p:pic>
        <p:nvPicPr>
          <p:cNvPr id="6" name="Imagen 5"/>
          <p:cNvPicPr>
            <a:picLocks noChangeAspect="1"/>
          </p:cNvPicPr>
          <p:nvPr/>
        </p:nvPicPr>
        <p:blipFill>
          <a:blip r:embed="rId3"/>
          <a:stretch>
            <a:fillRect/>
          </a:stretch>
        </p:blipFill>
        <p:spPr>
          <a:xfrm>
            <a:off x="4725999" y="1985100"/>
            <a:ext cx="3585721" cy="2982424"/>
          </a:xfrm>
          <a:prstGeom prst="rect">
            <a:avLst/>
          </a:prstGeom>
        </p:spPr>
      </p:pic>
      <p:sp>
        <p:nvSpPr>
          <p:cNvPr id="16" name="Flecha izquierda 15"/>
          <p:cNvSpPr/>
          <p:nvPr/>
        </p:nvSpPr>
        <p:spPr>
          <a:xfrm>
            <a:off x="3916821" y="3825533"/>
            <a:ext cx="296739" cy="143151"/>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9" name="CuadroTexto 18"/>
          <p:cNvSpPr txBox="1"/>
          <p:nvPr/>
        </p:nvSpPr>
        <p:spPr>
          <a:xfrm>
            <a:off x="4253035" y="3836709"/>
            <a:ext cx="514735" cy="151697"/>
          </a:xfrm>
          <a:prstGeom prst="rect">
            <a:avLst/>
          </a:prstGeom>
        </p:spPr>
        <p:txBody>
          <a:bodyPr wrap="square" lIns="0" tIns="0" rIns="0" bIns="0" rtlCol="0">
            <a:noAutofit/>
          </a:bodyPr>
          <a:lstStyle/>
          <a:p>
            <a:pPr marL="0" indent="0">
              <a:buFont typeface="Arial" pitchFamily="34" charset="0"/>
              <a:buNone/>
            </a:pPr>
            <a:r>
              <a:rPr lang="es-ES" sz="800" dirty="0" smtClean="0">
                <a:latin typeface="Vodafone Rg" pitchFamily="34" charset="0"/>
              </a:rPr>
              <a:t>Masivo</a:t>
            </a:r>
          </a:p>
        </p:txBody>
      </p:sp>
      <p:sp>
        <p:nvSpPr>
          <p:cNvPr id="20" name="Rectángulo redondeado 19"/>
          <p:cNvSpPr/>
          <p:nvPr/>
        </p:nvSpPr>
        <p:spPr>
          <a:xfrm>
            <a:off x="7696835" y="3492112"/>
            <a:ext cx="174546" cy="137208"/>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3709141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5"/>
          <p:cNvSpPr txBox="1">
            <a:spLocks/>
          </p:cNvSpPr>
          <p:nvPr/>
        </p:nvSpPr>
        <p:spPr>
          <a:xfrm>
            <a:off x="552646" y="128229"/>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6" name="Rectángulo 5"/>
          <p:cNvSpPr/>
          <p:nvPr/>
        </p:nvSpPr>
        <p:spPr>
          <a:xfrm>
            <a:off x="229833" y="666353"/>
            <a:ext cx="8896153" cy="1785104"/>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Planes de precios</a:t>
            </a:r>
          </a:p>
          <a:p>
            <a:pPr marL="266700" lvl="1"/>
            <a:endParaRPr lang="es-ES" sz="1400" dirty="0" smtClean="0"/>
          </a:p>
          <a:p>
            <a:r>
              <a:rPr lang="es-ES" sz="1400" dirty="0" smtClean="0"/>
              <a:t>En esta sección puedes consultar el plan de precios de tu línea/s y descargarlo en </a:t>
            </a:r>
            <a:r>
              <a:rPr lang="es-ES" sz="1400" dirty="0" err="1" smtClean="0"/>
              <a:t>excel</a:t>
            </a:r>
            <a:r>
              <a:rPr lang="es-ES" sz="1400" dirty="0" smtClean="0"/>
              <a:t>. </a:t>
            </a:r>
            <a:r>
              <a:rPr lang="es-ES" sz="1400" dirty="0"/>
              <a:t>y </a:t>
            </a:r>
            <a:r>
              <a:rPr lang="es-ES" sz="1400" dirty="0" err="1"/>
              <a:t>obternerlo</a:t>
            </a:r>
            <a:r>
              <a:rPr lang="es-ES" sz="1400" dirty="0"/>
              <a:t> en introduciendo un (*) </a:t>
            </a:r>
            <a:endParaRPr lang="es-ES" sz="1400" dirty="0" smtClean="0"/>
          </a:p>
          <a:p>
            <a:r>
              <a:rPr lang="es-ES" sz="1400" dirty="0" err="1" smtClean="0"/>
              <a:t>txt</a:t>
            </a:r>
            <a:r>
              <a:rPr lang="es-ES" sz="1400" dirty="0" smtClean="0"/>
              <a:t> </a:t>
            </a:r>
            <a:r>
              <a:rPr lang="es-ES" sz="1400" dirty="0"/>
              <a:t>personalizado Excel seleccionándolas desde la pantalla o marcando líneas específicas o seleccionando “Todas</a:t>
            </a:r>
            <a:r>
              <a:rPr lang="es-ES" sz="1400" dirty="0" smtClean="0"/>
              <a:t>”.</a:t>
            </a:r>
          </a:p>
          <a:p>
            <a:r>
              <a:rPr lang="es-ES" sz="1400" dirty="0" smtClean="0"/>
              <a:t> </a:t>
            </a:r>
            <a:r>
              <a:rPr lang="es-ES" sz="1400" dirty="0"/>
              <a:t>Si la consulta supera las 25 líneas, recibirás el resultado por mail en tu dirección de correo electrónico pasados unos minutos. </a:t>
            </a:r>
          </a:p>
          <a:p>
            <a:pPr marL="266700" lvl="1"/>
            <a:r>
              <a:rPr lang="es-ES" sz="1400" dirty="0" smtClean="0"/>
              <a:t>  </a:t>
            </a:r>
            <a:endParaRPr lang="es-ES" sz="1400" dirty="0"/>
          </a:p>
          <a:p>
            <a:pPr marL="266700" lvl="1"/>
            <a:endParaRPr lang="es-ES_tradnl" sz="2000" b="1" dirty="0">
              <a:solidFill>
                <a:schemeClr val="bg2"/>
              </a:solidFill>
              <a:cs typeface="Arial" charset="0"/>
            </a:endParaRPr>
          </a:p>
        </p:txBody>
      </p:sp>
      <p:pic>
        <p:nvPicPr>
          <p:cNvPr id="3" name="Imagen 2"/>
          <p:cNvPicPr>
            <a:picLocks noChangeAspect="1"/>
          </p:cNvPicPr>
          <p:nvPr/>
        </p:nvPicPr>
        <p:blipFill>
          <a:blip r:embed="rId4"/>
          <a:stretch>
            <a:fillRect/>
          </a:stretch>
        </p:blipFill>
        <p:spPr>
          <a:xfrm>
            <a:off x="4173452" y="2213407"/>
            <a:ext cx="4660415" cy="2608403"/>
          </a:xfrm>
          <a:prstGeom prst="rect">
            <a:avLst/>
          </a:prstGeom>
        </p:spPr>
      </p:pic>
      <p:pic>
        <p:nvPicPr>
          <p:cNvPr id="9" name="Imagen 8"/>
          <p:cNvPicPr>
            <a:picLocks noChangeAspect="1"/>
          </p:cNvPicPr>
          <p:nvPr/>
        </p:nvPicPr>
        <p:blipFill>
          <a:blip r:embed="rId5"/>
          <a:stretch>
            <a:fillRect/>
          </a:stretch>
        </p:blipFill>
        <p:spPr>
          <a:xfrm>
            <a:off x="229833" y="2170987"/>
            <a:ext cx="3427767" cy="2693245"/>
          </a:xfrm>
          <a:prstGeom prst="rect">
            <a:avLst/>
          </a:prstGeom>
        </p:spPr>
      </p:pic>
      <p:sp>
        <p:nvSpPr>
          <p:cNvPr id="10" name="Rectángulo redondeado 9"/>
          <p:cNvSpPr/>
          <p:nvPr/>
        </p:nvSpPr>
        <p:spPr>
          <a:xfrm>
            <a:off x="2871692" y="2686639"/>
            <a:ext cx="635078" cy="197962"/>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1" name="Flecha izquierda 10"/>
          <p:cNvSpPr/>
          <p:nvPr/>
        </p:nvSpPr>
        <p:spPr>
          <a:xfrm>
            <a:off x="3532873" y="2695186"/>
            <a:ext cx="199442" cy="63102"/>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2" name="CuadroTexto 11"/>
          <p:cNvSpPr txBox="1"/>
          <p:nvPr/>
        </p:nvSpPr>
        <p:spPr>
          <a:xfrm>
            <a:off x="3758418" y="2659868"/>
            <a:ext cx="345960" cy="66869"/>
          </a:xfrm>
          <a:prstGeom prst="rect">
            <a:avLst/>
          </a:prstGeom>
        </p:spPr>
        <p:txBody>
          <a:bodyPr wrap="square" lIns="0" tIns="0" rIns="0" bIns="0" rtlCol="0">
            <a:noAutofit/>
          </a:bodyPr>
          <a:lstStyle/>
          <a:p>
            <a:pPr marL="0" indent="0">
              <a:buFont typeface="Arial" pitchFamily="34" charset="0"/>
              <a:buNone/>
            </a:pPr>
            <a:r>
              <a:rPr lang="es-ES" sz="800" dirty="0" smtClean="0">
                <a:latin typeface="Vodafone Rg" pitchFamily="34" charset="0"/>
              </a:rPr>
              <a:t>Masivo</a:t>
            </a:r>
          </a:p>
        </p:txBody>
      </p:sp>
      <p:sp>
        <p:nvSpPr>
          <p:cNvPr id="13" name="Rectángulo redondeado 12"/>
          <p:cNvSpPr/>
          <p:nvPr/>
        </p:nvSpPr>
        <p:spPr>
          <a:xfrm>
            <a:off x="3189231" y="3517608"/>
            <a:ext cx="237582" cy="111551"/>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4" name="Flecha izquierda 13"/>
          <p:cNvSpPr/>
          <p:nvPr/>
        </p:nvSpPr>
        <p:spPr>
          <a:xfrm>
            <a:off x="3619284" y="3535745"/>
            <a:ext cx="199442" cy="63102"/>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5" name="CuadroTexto 14"/>
          <p:cNvSpPr txBox="1"/>
          <p:nvPr/>
        </p:nvSpPr>
        <p:spPr>
          <a:xfrm>
            <a:off x="3841101" y="3500427"/>
            <a:ext cx="345960" cy="66869"/>
          </a:xfrm>
          <a:prstGeom prst="rect">
            <a:avLst/>
          </a:prstGeom>
        </p:spPr>
        <p:txBody>
          <a:bodyPr wrap="square" lIns="0" tIns="0" rIns="0" bIns="0" rtlCol="0">
            <a:noAutofit/>
          </a:bodyPr>
          <a:lstStyle/>
          <a:p>
            <a:pPr marL="0" indent="0">
              <a:buFont typeface="Arial" pitchFamily="34" charset="0"/>
              <a:buNone/>
            </a:pPr>
            <a:r>
              <a:rPr lang="es-ES" sz="800" dirty="0" smtClean="0">
                <a:latin typeface="Vodafone Rg" pitchFamily="34" charset="0"/>
              </a:rPr>
              <a:t>Masivo</a:t>
            </a:r>
          </a:p>
        </p:txBody>
      </p:sp>
    </p:spTree>
    <p:custDataLst>
      <p:tags r:id="rId1"/>
    </p:custDataLst>
    <p:extLst>
      <p:ext uri="{BB962C8B-B14F-4D97-AF65-F5344CB8AC3E}">
        <p14:creationId xmlns:p14="http://schemas.microsoft.com/office/powerpoint/2010/main" val="296460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5"/>
          <p:cNvSpPr txBox="1">
            <a:spLocks/>
          </p:cNvSpPr>
          <p:nvPr/>
        </p:nvSpPr>
        <p:spPr>
          <a:xfrm>
            <a:off x="552646" y="128229"/>
            <a:ext cx="6272454" cy="378042"/>
          </a:xfrm>
          <a:prstGeom prst="rect">
            <a:avLst/>
          </a:prstGeom>
        </p:spPr>
        <p:txBody>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smtClean="0">
                <a:effectLst>
                  <a:outerShdw blurRad="38100" dist="38100" dir="2700000" algn="tl">
                    <a:srgbClr val="000000">
                      <a:alpha val="43137"/>
                    </a:srgbClr>
                  </a:outerShdw>
                </a:effectLst>
              </a:rPr>
              <a:t>Gestión de líneas</a:t>
            </a:r>
            <a:endParaRPr lang="es-ES_tradnl" dirty="0">
              <a:effectLst>
                <a:outerShdw blurRad="38100" dist="38100" dir="2700000" algn="tl">
                  <a:srgbClr val="000000">
                    <a:alpha val="43137"/>
                  </a:srgbClr>
                </a:outerShdw>
              </a:effectLst>
            </a:endParaRPr>
          </a:p>
        </p:txBody>
      </p:sp>
      <p:sp>
        <p:nvSpPr>
          <p:cNvPr id="6" name="Rectángulo 5"/>
          <p:cNvSpPr/>
          <p:nvPr/>
        </p:nvSpPr>
        <p:spPr>
          <a:xfrm>
            <a:off x="229834" y="666353"/>
            <a:ext cx="3314644" cy="3293209"/>
          </a:xfrm>
          <a:prstGeom prst="rect">
            <a:avLst/>
          </a:prstGeom>
        </p:spPr>
        <p:txBody>
          <a:bodyPr wrap="squar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Plan Compartido</a:t>
            </a:r>
          </a:p>
          <a:p>
            <a:pPr marL="266700" lvl="1"/>
            <a:endParaRPr lang="es-ES" sz="1400" dirty="0" smtClean="0"/>
          </a:p>
          <a:p>
            <a:pPr marL="266700" lvl="1"/>
            <a:endParaRPr lang="es-ES" sz="1400" dirty="0"/>
          </a:p>
          <a:p>
            <a:pPr marL="266700" lvl="1"/>
            <a:endParaRPr lang="es-ES" sz="1400" dirty="0" smtClean="0"/>
          </a:p>
          <a:p>
            <a:pPr marL="285750" indent="-285750">
              <a:buFont typeface="Wingdings" panose="05000000000000000000" pitchFamily="2" charset="2"/>
              <a:buChar char="§"/>
            </a:pPr>
            <a:r>
              <a:rPr lang="es-ES" sz="1400" dirty="0" smtClean="0"/>
              <a:t>Administra los perfiles, complementos y funcionalidades de tus líneas dentro del Plan Compartido.  </a:t>
            </a:r>
          </a:p>
          <a:p>
            <a:endParaRPr lang="es-ES" sz="1400" dirty="0" smtClean="0"/>
          </a:p>
          <a:p>
            <a:pPr marL="285750" indent="-285750">
              <a:buFont typeface="Wingdings" panose="05000000000000000000" pitchFamily="2" charset="2"/>
              <a:buChar char="§"/>
            </a:pPr>
            <a:r>
              <a:rPr lang="es-ES" sz="1400" dirty="0"/>
              <a:t>Consulta y administra la configuración de Plan Compartido para </a:t>
            </a:r>
            <a:r>
              <a:rPr lang="es-ES" sz="1400" dirty="0" smtClean="0"/>
              <a:t>tu línea y tu perfil</a:t>
            </a:r>
          </a:p>
          <a:p>
            <a:pPr marL="285750" indent="-285750">
              <a:buFont typeface="Wingdings" panose="05000000000000000000" pitchFamily="2" charset="2"/>
              <a:buChar char="§"/>
            </a:pPr>
            <a:endParaRPr lang="es-ES" sz="1400" dirty="0" smtClean="0"/>
          </a:p>
          <a:p>
            <a:pPr marL="285750" indent="-285750">
              <a:buFont typeface="Wingdings" panose="05000000000000000000" pitchFamily="2" charset="2"/>
              <a:buChar char="§"/>
            </a:pPr>
            <a:r>
              <a:rPr lang="es-ES" sz="1400" dirty="0"/>
              <a:t>Puedes modificar tu tarifa por una de mayor capacidad</a:t>
            </a:r>
          </a:p>
          <a:p>
            <a:pPr marL="266700" lvl="1"/>
            <a:endParaRPr lang="es-ES_tradnl" sz="2000" b="1" dirty="0">
              <a:solidFill>
                <a:schemeClr val="bg2"/>
              </a:solidFill>
              <a:cs typeface="Arial" charset="0"/>
            </a:endParaRPr>
          </a:p>
        </p:txBody>
      </p:sp>
      <p:pic>
        <p:nvPicPr>
          <p:cNvPr id="2" name="Imagen 1"/>
          <p:cNvPicPr>
            <a:picLocks noChangeAspect="1"/>
          </p:cNvPicPr>
          <p:nvPr/>
        </p:nvPicPr>
        <p:blipFill>
          <a:blip r:embed="rId4"/>
          <a:stretch>
            <a:fillRect/>
          </a:stretch>
        </p:blipFill>
        <p:spPr>
          <a:xfrm>
            <a:off x="3786791" y="317250"/>
            <a:ext cx="4801027" cy="4540610"/>
          </a:xfrm>
          <a:prstGeom prst="rect">
            <a:avLst/>
          </a:prstGeom>
        </p:spPr>
      </p:pic>
    </p:spTree>
    <p:custDataLst>
      <p:tags r:id="rId1"/>
    </p:custDataLst>
    <p:extLst>
      <p:ext uri="{BB962C8B-B14F-4D97-AF65-F5344CB8AC3E}">
        <p14:creationId xmlns:p14="http://schemas.microsoft.com/office/powerpoint/2010/main" val="33568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1 CuadroTexto"/>
          <p:cNvSpPr txBox="1">
            <a:spLocks noChangeArrowheads="1"/>
          </p:cNvSpPr>
          <p:nvPr/>
        </p:nvSpPr>
        <p:spPr bwMode="auto">
          <a:xfrm>
            <a:off x="465781" y="-15058"/>
            <a:ext cx="45434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000" b="1" dirty="0" smtClean="0">
                <a:solidFill>
                  <a:schemeClr val="accent1"/>
                </a:solidFill>
                <a:effectLst>
                  <a:outerShdw blurRad="38100" dist="38100" dir="2700000" algn="tl">
                    <a:srgbClr val="000000">
                      <a:alpha val="43137"/>
                    </a:srgbClr>
                  </a:outerShdw>
                </a:effectLst>
                <a:ea typeface="+mj-ea"/>
                <a:cs typeface="+mj-cs"/>
              </a:rPr>
              <a:t> </a:t>
            </a:r>
            <a:r>
              <a:rPr lang="es-ES" sz="2000" b="1" dirty="0">
                <a:solidFill>
                  <a:schemeClr val="accent1"/>
                </a:solidFill>
                <a:effectLst>
                  <a:outerShdw blurRad="38100" dist="38100" dir="2700000" algn="tl">
                    <a:srgbClr val="000000">
                      <a:alpha val="43137"/>
                    </a:srgbClr>
                  </a:outerShdw>
                </a:effectLst>
                <a:ea typeface="+mj-ea"/>
                <a:cs typeface="+mj-cs"/>
              </a:rPr>
              <a:t>Planes de Precios </a:t>
            </a:r>
            <a:r>
              <a:rPr lang="es-ES" sz="2100" b="1" dirty="0" smtClean="0">
                <a:solidFill>
                  <a:srgbClr val="D20000"/>
                </a:solidFill>
              </a:rPr>
              <a:t> </a:t>
            </a:r>
            <a:endParaRPr lang="en-GB" sz="2400" b="1" dirty="0">
              <a:solidFill>
                <a:schemeClr val="accent1"/>
              </a:solidFill>
              <a:effectLst>
                <a:outerShdw blurRad="38100" dist="38100" dir="2700000" algn="tl">
                  <a:srgbClr val="000000">
                    <a:alpha val="43137"/>
                  </a:srgbClr>
                </a:outerShdw>
              </a:effectLst>
              <a:ea typeface="+mj-ea"/>
              <a:cs typeface="+mj-cs"/>
            </a:endParaRPr>
          </a:p>
        </p:txBody>
      </p:sp>
      <p:pic>
        <p:nvPicPr>
          <p:cNvPr id="20" name="Imagen 19"/>
          <p:cNvPicPr>
            <a:picLocks noChangeAspect="1"/>
          </p:cNvPicPr>
          <p:nvPr/>
        </p:nvPicPr>
        <p:blipFill>
          <a:blip r:embed="rId4"/>
          <a:stretch>
            <a:fillRect/>
          </a:stretch>
        </p:blipFill>
        <p:spPr>
          <a:xfrm>
            <a:off x="2143690" y="2721591"/>
            <a:ext cx="388633" cy="304688"/>
          </a:xfrm>
          <a:prstGeom prst="rect">
            <a:avLst/>
          </a:prstGeom>
        </p:spPr>
      </p:pic>
      <p:pic>
        <p:nvPicPr>
          <p:cNvPr id="10" name="Imagen 9"/>
          <p:cNvPicPr>
            <a:picLocks noChangeAspect="1"/>
          </p:cNvPicPr>
          <p:nvPr/>
        </p:nvPicPr>
        <p:blipFill>
          <a:blip r:embed="rId5"/>
          <a:stretch>
            <a:fillRect/>
          </a:stretch>
        </p:blipFill>
        <p:spPr>
          <a:xfrm>
            <a:off x="4794843" y="1473541"/>
            <a:ext cx="3685434" cy="2363331"/>
          </a:xfrm>
          <a:prstGeom prst="rect">
            <a:avLst/>
          </a:prstGeom>
        </p:spPr>
      </p:pic>
      <p:pic>
        <p:nvPicPr>
          <p:cNvPr id="8" name="Imagen 7"/>
          <p:cNvPicPr>
            <a:picLocks noChangeAspect="1"/>
          </p:cNvPicPr>
          <p:nvPr/>
        </p:nvPicPr>
        <p:blipFill>
          <a:blip r:embed="rId6"/>
          <a:stretch>
            <a:fillRect/>
          </a:stretch>
        </p:blipFill>
        <p:spPr>
          <a:xfrm>
            <a:off x="2008222" y="1473541"/>
            <a:ext cx="3539336" cy="2363331"/>
          </a:xfrm>
          <a:prstGeom prst="rect">
            <a:avLst/>
          </a:prstGeom>
        </p:spPr>
      </p:pic>
      <p:sp>
        <p:nvSpPr>
          <p:cNvPr id="9" name="Rectángulo redondeado 8"/>
          <p:cNvSpPr/>
          <p:nvPr/>
        </p:nvSpPr>
        <p:spPr>
          <a:xfrm>
            <a:off x="4871519" y="2340533"/>
            <a:ext cx="609600" cy="329869"/>
          </a:xfrm>
          <a:prstGeom prst="roundRect">
            <a:avLst/>
          </a:prstGeom>
          <a:noFill/>
          <a:ln w="3175" cap="flat" cmpd="sng" algn="ctr">
            <a:solidFill>
              <a:srgbClr val="FF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15" name="Imagen 14"/>
          <p:cNvPicPr>
            <a:picLocks noChangeAspect="1"/>
          </p:cNvPicPr>
          <p:nvPr/>
        </p:nvPicPr>
        <p:blipFill>
          <a:blip r:embed="rId7"/>
          <a:stretch>
            <a:fillRect/>
          </a:stretch>
        </p:blipFill>
        <p:spPr>
          <a:xfrm>
            <a:off x="5615459" y="1172516"/>
            <a:ext cx="447593" cy="403711"/>
          </a:xfrm>
          <a:prstGeom prst="rect">
            <a:avLst/>
          </a:prstGeom>
        </p:spPr>
      </p:pic>
      <p:pic>
        <p:nvPicPr>
          <p:cNvPr id="24" name="Imagen 23"/>
          <p:cNvPicPr>
            <a:picLocks noChangeAspect="1"/>
          </p:cNvPicPr>
          <p:nvPr/>
        </p:nvPicPr>
        <p:blipFill>
          <a:blip r:embed="rId8"/>
          <a:stretch>
            <a:fillRect/>
          </a:stretch>
        </p:blipFill>
        <p:spPr>
          <a:xfrm>
            <a:off x="79835" y="1260387"/>
            <a:ext cx="541995" cy="309242"/>
          </a:xfrm>
          <a:prstGeom prst="rect">
            <a:avLst/>
          </a:prstGeom>
        </p:spPr>
      </p:pic>
      <p:pic>
        <p:nvPicPr>
          <p:cNvPr id="25" name="Imagen 24"/>
          <p:cNvPicPr>
            <a:picLocks noChangeAspect="1"/>
          </p:cNvPicPr>
          <p:nvPr/>
        </p:nvPicPr>
        <p:blipFill>
          <a:blip r:embed="rId9"/>
          <a:stretch>
            <a:fillRect/>
          </a:stretch>
        </p:blipFill>
        <p:spPr>
          <a:xfrm>
            <a:off x="174229" y="1575233"/>
            <a:ext cx="2587861" cy="2345745"/>
          </a:xfrm>
          <a:prstGeom prst="rect">
            <a:avLst/>
          </a:prstGeom>
        </p:spPr>
      </p:pic>
      <p:pic>
        <p:nvPicPr>
          <p:cNvPr id="26" name="Imagen 25"/>
          <p:cNvPicPr>
            <a:picLocks noChangeAspect="1"/>
          </p:cNvPicPr>
          <p:nvPr/>
        </p:nvPicPr>
        <p:blipFill>
          <a:blip r:embed="rId10"/>
          <a:stretch>
            <a:fillRect/>
          </a:stretch>
        </p:blipFill>
        <p:spPr>
          <a:xfrm>
            <a:off x="2878187" y="1187548"/>
            <a:ext cx="514023" cy="377958"/>
          </a:xfrm>
          <a:prstGeom prst="rect">
            <a:avLst/>
          </a:prstGeom>
        </p:spPr>
      </p:pic>
      <p:sp>
        <p:nvSpPr>
          <p:cNvPr id="2" name="Rectángulo 1"/>
          <p:cNvSpPr/>
          <p:nvPr/>
        </p:nvSpPr>
        <p:spPr>
          <a:xfrm>
            <a:off x="185083" y="536880"/>
            <a:ext cx="2603149"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a:solidFill>
                  <a:schemeClr val="bg2"/>
                </a:solidFill>
                <a:cs typeface="Arial" charset="0"/>
              </a:rPr>
              <a:t>Plan Compartido</a:t>
            </a:r>
          </a:p>
        </p:txBody>
      </p:sp>
    </p:spTree>
    <p:custDataLst>
      <p:tags r:id="rId1"/>
    </p:custDataLst>
    <p:extLst>
      <p:ext uri="{BB962C8B-B14F-4D97-AF65-F5344CB8AC3E}">
        <p14:creationId xmlns:p14="http://schemas.microsoft.com/office/powerpoint/2010/main" val="194613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1 CuadroTexto"/>
          <p:cNvSpPr txBox="1">
            <a:spLocks noChangeArrowheads="1"/>
          </p:cNvSpPr>
          <p:nvPr/>
        </p:nvSpPr>
        <p:spPr bwMode="auto">
          <a:xfrm>
            <a:off x="465781" y="-15058"/>
            <a:ext cx="45434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000" b="1" dirty="0" smtClean="0">
                <a:solidFill>
                  <a:schemeClr val="accent1"/>
                </a:solidFill>
                <a:effectLst>
                  <a:outerShdw blurRad="38100" dist="38100" dir="2700000" algn="tl">
                    <a:srgbClr val="000000">
                      <a:alpha val="43137"/>
                    </a:srgbClr>
                  </a:outerShdw>
                </a:effectLst>
                <a:ea typeface="+mj-ea"/>
                <a:cs typeface="+mj-cs"/>
              </a:rPr>
              <a:t> </a:t>
            </a:r>
            <a:r>
              <a:rPr lang="es-ES" sz="2000" b="1" dirty="0">
                <a:solidFill>
                  <a:schemeClr val="accent1"/>
                </a:solidFill>
                <a:effectLst>
                  <a:outerShdw blurRad="38100" dist="38100" dir="2700000" algn="tl">
                    <a:srgbClr val="000000">
                      <a:alpha val="43137"/>
                    </a:srgbClr>
                  </a:outerShdw>
                </a:effectLst>
                <a:ea typeface="+mj-ea"/>
                <a:cs typeface="+mj-cs"/>
              </a:rPr>
              <a:t>Planes de Precios </a:t>
            </a:r>
            <a:r>
              <a:rPr lang="es-ES" sz="2100" b="1" dirty="0" smtClean="0">
                <a:solidFill>
                  <a:srgbClr val="D20000"/>
                </a:solidFill>
              </a:rPr>
              <a:t> </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2" name="Rectángulo 1"/>
          <p:cNvSpPr/>
          <p:nvPr/>
        </p:nvSpPr>
        <p:spPr>
          <a:xfrm>
            <a:off x="174229" y="517226"/>
            <a:ext cx="1777410"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Informes</a:t>
            </a:r>
            <a:endParaRPr lang="es-ES_tradnl" sz="2000" b="1" dirty="0">
              <a:solidFill>
                <a:schemeClr val="bg2"/>
              </a:solidFill>
              <a:cs typeface="Arial" charset="0"/>
            </a:endParaRPr>
          </a:p>
        </p:txBody>
      </p:sp>
      <p:pic>
        <p:nvPicPr>
          <p:cNvPr id="3" name="Imagen 2"/>
          <p:cNvPicPr>
            <a:picLocks noChangeAspect="1"/>
          </p:cNvPicPr>
          <p:nvPr/>
        </p:nvPicPr>
        <p:blipFill>
          <a:blip r:embed="rId4"/>
          <a:stretch>
            <a:fillRect/>
          </a:stretch>
        </p:blipFill>
        <p:spPr>
          <a:xfrm>
            <a:off x="174229" y="1851580"/>
            <a:ext cx="4494233" cy="2705082"/>
          </a:xfrm>
          <a:prstGeom prst="rect">
            <a:avLst/>
          </a:prstGeom>
        </p:spPr>
      </p:pic>
      <p:sp>
        <p:nvSpPr>
          <p:cNvPr id="4" name="Rectángulo 3"/>
          <p:cNvSpPr/>
          <p:nvPr/>
        </p:nvSpPr>
        <p:spPr>
          <a:xfrm>
            <a:off x="845985" y="889361"/>
            <a:ext cx="8147186" cy="738664"/>
          </a:xfrm>
          <a:prstGeom prst="rect">
            <a:avLst/>
          </a:prstGeom>
        </p:spPr>
        <p:txBody>
          <a:bodyPr wrap="square">
            <a:spAutoFit/>
          </a:bodyPr>
          <a:lstStyle/>
          <a:p>
            <a:r>
              <a:rPr lang="es-ES" sz="1400" dirty="0"/>
              <a:t>Desde esta sección podrás crear, consultar y modificar aquellos informes que puedan serte de utilidad para gestionar y controlar las líneas de tu empresa. </a:t>
            </a:r>
            <a:r>
              <a:rPr lang="es-ES" sz="1400" dirty="0" smtClean="0"/>
              <a:t>Selecciona las líneas utilizando “Todas” o marcando los </a:t>
            </a:r>
            <a:r>
              <a:rPr lang="es-ES" sz="1400" dirty="0" err="1" smtClean="0"/>
              <a:t>checks</a:t>
            </a:r>
            <a:r>
              <a:rPr lang="es-ES" sz="1400" dirty="0" smtClean="0"/>
              <a:t> (debes seleccionar </a:t>
            </a:r>
            <a:r>
              <a:rPr lang="es-ES" sz="1400" dirty="0"/>
              <a:t>menos de 500 líneas para poder realizar el </a:t>
            </a:r>
            <a:r>
              <a:rPr lang="es-ES" sz="1400" dirty="0" smtClean="0"/>
              <a:t>informe). </a:t>
            </a:r>
            <a:endParaRPr lang="es-ES" sz="1400" dirty="0"/>
          </a:p>
        </p:txBody>
      </p:sp>
      <p:pic>
        <p:nvPicPr>
          <p:cNvPr id="6" name="Imagen 5"/>
          <p:cNvPicPr>
            <a:picLocks noChangeAspect="1"/>
          </p:cNvPicPr>
          <p:nvPr/>
        </p:nvPicPr>
        <p:blipFill>
          <a:blip r:embed="rId5"/>
          <a:stretch>
            <a:fillRect/>
          </a:stretch>
        </p:blipFill>
        <p:spPr>
          <a:xfrm>
            <a:off x="5177510" y="1969647"/>
            <a:ext cx="3561138" cy="2587015"/>
          </a:xfrm>
          <a:prstGeom prst="rect">
            <a:avLst/>
          </a:prstGeom>
        </p:spPr>
      </p:pic>
      <p:sp>
        <p:nvSpPr>
          <p:cNvPr id="18" name="Rectángulo redondeado 17"/>
          <p:cNvSpPr/>
          <p:nvPr/>
        </p:nvSpPr>
        <p:spPr>
          <a:xfrm>
            <a:off x="8097625" y="2403834"/>
            <a:ext cx="235670" cy="141403"/>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custDataLst>
      <p:tags r:id="rId1"/>
    </p:custDataLst>
    <p:extLst>
      <p:ext uri="{BB962C8B-B14F-4D97-AF65-F5344CB8AC3E}">
        <p14:creationId xmlns:p14="http://schemas.microsoft.com/office/powerpoint/2010/main" val="12312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1 CuadroTexto"/>
          <p:cNvSpPr txBox="1">
            <a:spLocks noChangeArrowheads="1"/>
          </p:cNvSpPr>
          <p:nvPr/>
        </p:nvSpPr>
        <p:spPr bwMode="auto">
          <a:xfrm>
            <a:off x="465781" y="-15058"/>
            <a:ext cx="45434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000" b="1" dirty="0" smtClean="0">
                <a:solidFill>
                  <a:schemeClr val="accent1"/>
                </a:solidFill>
                <a:effectLst>
                  <a:outerShdw blurRad="38100" dist="38100" dir="2700000" algn="tl">
                    <a:srgbClr val="000000">
                      <a:alpha val="43137"/>
                    </a:srgbClr>
                  </a:outerShdw>
                </a:effectLst>
                <a:ea typeface="+mj-ea"/>
                <a:cs typeface="+mj-cs"/>
              </a:rPr>
              <a:t> </a:t>
            </a:r>
            <a:r>
              <a:rPr lang="es-ES" sz="2000" b="1" dirty="0">
                <a:solidFill>
                  <a:schemeClr val="accent1"/>
                </a:solidFill>
                <a:effectLst>
                  <a:outerShdw blurRad="38100" dist="38100" dir="2700000" algn="tl">
                    <a:srgbClr val="000000">
                      <a:alpha val="43137"/>
                    </a:srgbClr>
                  </a:outerShdw>
                </a:effectLst>
                <a:ea typeface="+mj-ea"/>
                <a:cs typeface="+mj-cs"/>
              </a:rPr>
              <a:t>Planes de Precios </a:t>
            </a:r>
            <a:r>
              <a:rPr lang="es-ES" sz="2100" b="1" dirty="0" smtClean="0">
                <a:solidFill>
                  <a:srgbClr val="D20000"/>
                </a:solidFill>
              </a:rPr>
              <a:t> </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2" name="Rectángulo 1"/>
          <p:cNvSpPr/>
          <p:nvPr/>
        </p:nvSpPr>
        <p:spPr>
          <a:xfrm>
            <a:off x="174229" y="517226"/>
            <a:ext cx="1777410"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Informes</a:t>
            </a:r>
            <a:endParaRPr lang="es-ES_tradnl" sz="2000" b="1" dirty="0">
              <a:solidFill>
                <a:schemeClr val="bg2"/>
              </a:solidFill>
              <a:cs typeface="Arial" charset="0"/>
            </a:endParaRPr>
          </a:p>
        </p:txBody>
      </p:sp>
      <p:pic>
        <p:nvPicPr>
          <p:cNvPr id="20" name="Imagen 19"/>
          <p:cNvPicPr>
            <a:picLocks noChangeAspect="1"/>
          </p:cNvPicPr>
          <p:nvPr/>
        </p:nvPicPr>
        <p:blipFill>
          <a:blip r:embed="rId4"/>
          <a:stretch>
            <a:fillRect/>
          </a:stretch>
        </p:blipFill>
        <p:spPr>
          <a:xfrm>
            <a:off x="3089697" y="239212"/>
            <a:ext cx="5488695" cy="4904288"/>
          </a:xfrm>
          <a:prstGeom prst="rect">
            <a:avLst/>
          </a:prstGeom>
        </p:spPr>
      </p:pic>
      <p:sp>
        <p:nvSpPr>
          <p:cNvPr id="21" name="Rectángulo 20"/>
          <p:cNvSpPr/>
          <p:nvPr/>
        </p:nvSpPr>
        <p:spPr>
          <a:xfrm>
            <a:off x="357058" y="2187194"/>
            <a:ext cx="2484130" cy="1169551"/>
          </a:xfrm>
          <a:prstGeom prst="rect">
            <a:avLst/>
          </a:prstGeom>
        </p:spPr>
        <p:txBody>
          <a:bodyPr wrap="square">
            <a:spAutoFit/>
          </a:bodyPr>
          <a:lstStyle/>
          <a:p>
            <a:r>
              <a:rPr lang="es-ES" sz="1400" dirty="0"/>
              <a:t>Solicita un informe completo o bien los datos específicos que deseas consultar.</a:t>
            </a:r>
          </a:p>
          <a:p>
            <a:r>
              <a:rPr lang="es-ES" sz="1400" dirty="0" smtClean="0"/>
              <a:t>Indícanos </a:t>
            </a:r>
            <a:r>
              <a:rPr lang="es-ES" sz="1400" dirty="0"/>
              <a:t>donde deseas recibir el informe</a:t>
            </a:r>
          </a:p>
        </p:txBody>
      </p:sp>
    </p:spTree>
    <p:custDataLst>
      <p:tags r:id="rId1"/>
    </p:custDataLst>
    <p:extLst>
      <p:ext uri="{BB962C8B-B14F-4D97-AF65-F5344CB8AC3E}">
        <p14:creationId xmlns:p14="http://schemas.microsoft.com/office/powerpoint/2010/main" val="10360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2200" y="133450"/>
            <a:ext cx="6272454" cy="378042"/>
          </a:xfrm>
        </p:spPr>
        <p:txBody>
          <a:bodyPr/>
          <a:lstStyle/>
          <a:p>
            <a:r>
              <a:rPr lang="es-ES_tradnl" sz="1950" dirty="0">
                <a:effectLst>
                  <a:outerShdw blurRad="38100" dist="38100" dir="2700000" algn="tl">
                    <a:srgbClr val="000000">
                      <a:alpha val="43137"/>
                    </a:srgbClr>
                  </a:outerShdw>
                </a:effectLst>
              </a:rPr>
              <a:t>Cambio Tarjeta Sim</a:t>
            </a:r>
          </a:p>
        </p:txBody>
      </p:sp>
      <p:sp>
        <p:nvSpPr>
          <p:cNvPr id="8" name="7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26</a:t>
            </a:fld>
            <a:endParaRPr lang="en-GB" dirty="0">
              <a:solidFill>
                <a:srgbClr val="FFFFFF"/>
              </a:solidFill>
            </a:endParaRPr>
          </a:p>
        </p:txBody>
      </p:sp>
      <p:sp>
        <p:nvSpPr>
          <p:cNvPr id="3" name="Rectángulo 2"/>
          <p:cNvSpPr/>
          <p:nvPr/>
        </p:nvSpPr>
        <p:spPr>
          <a:xfrm>
            <a:off x="143645" y="626602"/>
            <a:ext cx="8689269" cy="2123658"/>
          </a:xfrm>
          <a:prstGeom prst="rect">
            <a:avLst/>
          </a:prstGeom>
        </p:spPr>
        <p:txBody>
          <a:bodyPr wrap="square">
            <a:spAutoFit/>
          </a:bodyPr>
          <a:lstStyle/>
          <a:p>
            <a:r>
              <a:rPr lang="es-ES" sz="1200" b="1" dirty="0" smtClean="0">
                <a:solidFill>
                  <a:srgbClr val="222222"/>
                </a:solidFill>
                <a:latin typeface="Arial" panose="020B0604020202020204" pitchFamily="34" charset="0"/>
              </a:rPr>
              <a:t>“Cambio de tarjeta </a:t>
            </a:r>
            <a:r>
              <a:rPr lang="es-ES" sz="1200" b="1" dirty="0">
                <a:solidFill>
                  <a:srgbClr val="222222"/>
                </a:solidFill>
                <a:latin typeface="Arial" panose="020B0604020202020204" pitchFamily="34" charset="0"/>
              </a:rPr>
              <a:t>SIM”</a:t>
            </a:r>
            <a:r>
              <a:rPr lang="es-ES" sz="1200" dirty="0">
                <a:solidFill>
                  <a:srgbClr val="222222"/>
                </a:solidFill>
                <a:latin typeface="Arial" panose="020B0604020202020204" pitchFamily="34" charset="0"/>
              </a:rPr>
              <a:t> </a:t>
            </a:r>
            <a:r>
              <a:rPr lang="es-ES" sz="1200" dirty="0" smtClean="0">
                <a:solidFill>
                  <a:srgbClr val="222222"/>
                </a:solidFill>
                <a:latin typeface="Arial" panose="020B0604020202020204" pitchFamily="34" charset="0"/>
              </a:rPr>
              <a:t>puede hacerlo directamente </a:t>
            </a:r>
            <a:r>
              <a:rPr lang="es-ES" sz="1200" dirty="0">
                <a:solidFill>
                  <a:srgbClr val="222222"/>
                </a:solidFill>
                <a:latin typeface="Arial" panose="020B0604020202020204" pitchFamily="34" charset="0"/>
              </a:rPr>
              <a:t>en la pantalla de </a:t>
            </a:r>
            <a:r>
              <a:rPr lang="es-ES" sz="1200" dirty="0" smtClean="0">
                <a:solidFill>
                  <a:srgbClr val="222222"/>
                </a:solidFill>
                <a:latin typeface="Arial" panose="020B0604020202020204" pitchFamily="34" charset="0"/>
              </a:rPr>
              <a:t>Inicio.</a:t>
            </a:r>
          </a:p>
          <a:p>
            <a:endParaRPr lang="es-ES" sz="1200" b="1" dirty="0" smtClean="0"/>
          </a:p>
          <a:p>
            <a:r>
              <a:rPr lang="es-ES" sz="1200" b="1" dirty="0" smtClean="0"/>
              <a:t>Paso 1: </a:t>
            </a:r>
            <a:r>
              <a:rPr lang="es-ES" sz="1200" dirty="0" smtClean="0"/>
              <a:t>Seleccione </a:t>
            </a:r>
            <a:r>
              <a:rPr lang="es-ES" sz="1200" dirty="0"/>
              <a:t>el CIF e introduzca el nº de </a:t>
            </a:r>
            <a:r>
              <a:rPr lang="es-ES" sz="1200" dirty="0" smtClean="0"/>
              <a:t>teléfono bien la sim asociada a la línea </a:t>
            </a:r>
            <a:r>
              <a:rPr lang="es-ES" sz="1200" dirty="0"/>
              <a:t>en </a:t>
            </a:r>
            <a:r>
              <a:rPr lang="es-ES" sz="1200" b="1" dirty="0"/>
              <a:t>“Introducirlas a mano”</a:t>
            </a:r>
            <a:r>
              <a:rPr lang="es-ES" sz="1200" dirty="0"/>
              <a:t>, pulse tecla ENTER y dele a </a:t>
            </a:r>
            <a:r>
              <a:rPr lang="es-ES" sz="1200" dirty="0" smtClean="0"/>
              <a:t>continuar.</a:t>
            </a:r>
          </a:p>
          <a:p>
            <a:endParaRPr lang="es-ES" sz="1200" dirty="0" smtClean="0"/>
          </a:p>
          <a:p>
            <a:r>
              <a:rPr lang="es-ES" sz="1200" b="1" dirty="0"/>
              <a:t>Paso 2: :</a:t>
            </a:r>
            <a:r>
              <a:rPr lang="es-ES" sz="1200" dirty="0"/>
              <a:t> Introduzca el </a:t>
            </a:r>
            <a:r>
              <a:rPr lang="es-ES" sz="1200" b="1" dirty="0"/>
              <a:t>“Número de serie de la nueva SIM”</a:t>
            </a:r>
            <a:r>
              <a:rPr lang="es-ES" sz="1200" dirty="0"/>
              <a:t>, que son los 12 dígitos que están entre el </a:t>
            </a:r>
            <a:r>
              <a:rPr lang="es-ES" sz="1200" b="1" dirty="0"/>
              <a:t>“3456”</a:t>
            </a:r>
            <a:r>
              <a:rPr lang="es-ES" sz="1200" dirty="0"/>
              <a:t> y el dígito de Control (último número de la tarjeta).</a:t>
            </a:r>
          </a:p>
          <a:p>
            <a:pPr fontAlgn="t"/>
            <a:endParaRPr lang="es-ES" sz="1200" dirty="0"/>
          </a:p>
          <a:p>
            <a:pPr fontAlgn="t"/>
            <a:r>
              <a:rPr lang="es-ES" sz="1200" b="1" dirty="0"/>
              <a:t>Paso </a:t>
            </a:r>
            <a:r>
              <a:rPr lang="es-ES" sz="1200" b="1" dirty="0" smtClean="0"/>
              <a:t>3: </a:t>
            </a:r>
            <a:r>
              <a:rPr lang="es-ES" sz="1200" dirty="0" smtClean="0"/>
              <a:t>Por </a:t>
            </a:r>
            <a:r>
              <a:rPr lang="es-ES" sz="1200" dirty="0"/>
              <a:t>último, pulse el botón </a:t>
            </a:r>
            <a:r>
              <a:rPr lang="es-ES" sz="1200" b="1" dirty="0"/>
              <a:t>“Activar la nueva SIM”</a:t>
            </a:r>
            <a:r>
              <a:rPr lang="es-ES" sz="1200" dirty="0"/>
              <a:t>. Verá un aviso de confirmación. No será necesario que contacte con Atención al Cliente para completar este cambio. Una vez realizado el cambio de SIM, la antigua se desactiva automáticamente.</a:t>
            </a:r>
          </a:p>
          <a:p>
            <a:endParaRPr lang="es-ES" sz="1200" dirty="0"/>
          </a:p>
        </p:txBody>
      </p:sp>
      <p:pic>
        <p:nvPicPr>
          <p:cNvPr id="4" name="Imagen 3"/>
          <p:cNvPicPr>
            <a:picLocks noChangeAspect="1"/>
          </p:cNvPicPr>
          <p:nvPr/>
        </p:nvPicPr>
        <p:blipFill>
          <a:blip r:embed="rId2"/>
          <a:stretch>
            <a:fillRect/>
          </a:stretch>
        </p:blipFill>
        <p:spPr>
          <a:xfrm>
            <a:off x="5540556" y="2946065"/>
            <a:ext cx="3603444" cy="1936494"/>
          </a:xfrm>
          <a:prstGeom prst="rect">
            <a:avLst/>
          </a:prstGeom>
        </p:spPr>
      </p:pic>
      <p:pic>
        <p:nvPicPr>
          <p:cNvPr id="10" name="Imagen 9"/>
          <p:cNvPicPr>
            <a:picLocks noChangeAspect="1"/>
          </p:cNvPicPr>
          <p:nvPr/>
        </p:nvPicPr>
        <p:blipFill>
          <a:blip r:embed="rId3"/>
          <a:stretch>
            <a:fillRect/>
          </a:stretch>
        </p:blipFill>
        <p:spPr>
          <a:xfrm>
            <a:off x="2587561" y="2916947"/>
            <a:ext cx="3801436" cy="2100355"/>
          </a:xfrm>
          <a:prstGeom prst="rect">
            <a:avLst/>
          </a:prstGeom>
        </p:spPr>
      </p:pic>
      <p:pic>
        <p:nvPicPr>
          <p:cNvPr id="2" name="Imagen 1"/>
          <p:cNvPicPr>
            <a:picLocks noChangeAspect="1"/>
          </p:cNvPicPr>
          <p:nvPr/>
        </p:nvPicPr>
        <p:blipFill>
          <a:blip r:embed="rId4"/>
          <a:stretch>
            <a:fillRect/>
          </a:stretch>
        </p:blipFill>
        <p:spPr>
          <a:xfrm>
            <a:off x="143645" y="2920146"/>
            <a:ext cx="3325419" cy="2183600"/>
          </a:xfrm>
          <a:prstGeom prst="rect">
            <a:avLst/>
          </a:prstGeom>
        </p:spPr>
      </p:pic>
      <p:pic>
        <p:nvPicPr>
          <p:cNvPr id="11" name="Imagen 10"/>
          <p:cNvPicPr>
            <a:picLocks noChangeAspect="1"/>
          </p:cNvPicPr>
          <p:nvPr/>
        </p:nvPicPr>
        <p:blipFill>
          <a:blip r:embed="rId5"/>
          <a:stretch>
            <a:fillRect/>
          </a:stretch>
        </p:blipFill>
        <p:spPr>
          <a:xfrm>
            <a:off x="162200" y="2641265"/>
            <a:ext cx="342900" cy="295275"/>
          </a:xfrm>
          <a:prstGeom prst="rect">
            <a:avLst/>
          </a:prstGeom>
        </p:spPr>
      </p:pic>
      <p:pic>
        <p:nvPicPr>
          <p:cNvPr id="12" name="Imagen 11"/>
          <p:cNvPicPr>
            <a:picLocks noChangeAspect="1"/>
          </p:cNvPicPr>
          <p:nvPr/>
        </p:nvPicPr>
        <p:blipFill>
          <a:blip r:embed="rId6"/>
          <a:stretch>
            <a:fillRect/>
          </a:stretch>
        </p:blipFill>
        <p:spPr>
          <a:xfrm>
            <a:off x="3469064" y="2612147"/>
            <a:ext cx="314325" cy="304800"/>
          </a:xfrm>
          <a:prstGeom prst="rect">
            <a:avLst/>
          </a:prstGeom>
        </p:spPr>
      </p:pic>
      <p:pic>
        <p:nvPicPr>
          <p:cNvPr id="13" name="Imagen 12"/>
          <p:cNvPicPr>
            <a:picLocks noChangeAspect="1"/>
          </p:cNvPicPr>
          <p:nvPr/>
        </p:nvPicPr>
        <p:blipFill>
          <a:blip r:embed="rId7"/>
          <a:stretch>
            <a:fillRect/>
          </a:stretch>
        </p:blipFill>
        <p:spPr>
          <a:xfrm>
            <a:off x="6433028" y="2640722"/>
            <a:ext cx="295275" cy="276225"/>
          </a:xfrm>
          <a:prstGeom prst="rect">
            <a:avLst/>
          </a:prstGeom>
        </p:spPr>
      </p:pic>
      <p:sp>
        <p:nvSpPr>
          <p:cNvPr id="15" name="Flecha abajo 14"/>
          <p:cNvSpPr/>
          <p:nvPr/>
        </p:nvSpPr>
        <p:spPr>
          <a:xfrm rot="16200000">
            <a:off x="6374760" y="4502668"/>
            <a:ext cx="275951" cy="247472"/>
          </a:xfrm>
          <a:prstGeom prst="down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6" name="Flecha abajo 15"/>
          <p:cNvSpPr/>
          <p:nvPr/>
        </p:nvSpPr>
        <p:spPr>
          <a:xfrm rot="16200000">
            <a:off x="3454825" y="4474093"/>
            <a:ext cx="275951" cy="247472"/>
          </a:xfrm>
          <a:prstGeom prst="down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7" name="Imagen 6"/>
          <p:cNvPicPr>
            <a:picLocks noChangeAspect="1"/>
          </p:cNvPicPr>
          <p:nvPr/>
        </p:nvPicPr>
        <p:blipFill>
          <a:blip r:embed="rId8"/>
          <a:stretch>
            <a:fillRect/>
          </a:stretch>
        </p:blipFill>
        <p:spPr>
          <a:xfrm>
            <a:off x="4067119" y="4554960"/>
            <a:ext cx="55879" cy="45719"/>
          </a:xfrm>
          <a:prstGeom prst="rect">
            <a:avLst/>
          </a:prstGeom>
        </p:spPr>
      </p:pic>
    </p:spTree>
    <p:extLst>
      <p:ext uri="{BB962C8B-B14F-4D97-AF65-F5344CB8AC3E}">
        <p14:creationId xmlns:p14="http://schemas.microsoft.com/office/powerpoint/2010/main" val="2250459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4408" y="116156"/>
            <a:ext cx="3197478" cy="461665"/>
          </a:xfrm>
          <a:prstGeom prst="rect">
            <a:avLst/>
          </a:prstGeom>
        </p:spPr>
        <p:txBody>
          <a:bodyPr wrap="none">
            <a:spAutoFit/>
          </a:bodyPr>
          <a:lstStyle/>
          <a:p>
            <a:r>
              <a:rPr lang="es-ES" sz="2400" b="1" dirty="0" smtClean="0">
                <a:solidFill>
                  <a:srgbClr val="D20000"/>
                </a:solidFill>
                <a:effectLst>
                  <a:outerShdw blurRad="38100" dist="38100" dir="2700000" algn="tl">
                    <a:srgbClr val="000000">
                      <a:alpha val="43137"/>
                    </a:srgbClr>
                  </a:outerShdw>
                </a:effectLst>
              </a:rPr>
              <a:t>Conectividad Avanzada</a:t>
            </a:r>
            <a:endParaRPr lang="en-GB" sz="2400" b="1" dirty="0">
              <a:latin typeface="Arial" charset="0"/>
            </a:endParaRPr>
          </a:p>
        </p:txBody>
      </p:sp>
      <p:sp>
        <p:nvSpPr>
          <p:cNvPr id="6" name="Rectángulo 5"/>
          <p:cNvSpPr/>
          <p:nvPr/>
        </p:nvSpPr>
        <p:spPr>
          <a:xfrm>
            <a:off x="469547" y="732346"/>
            <a:ext cx="8164286" cy="830997"/>
          </a:xfrm>
          <a:prstGeom prst="rect">
            <a:avLst/>
          </a:prstGeom>
        </p:spPr>
        <p:txBody>
          <a:bodyPr wrap="square">
            <a:spAutoFit/>
          </a:bodyPr>
          <a:lstStyle/>
          <a:p>
            <a:r>
              <a:rPr lang="es-ES" sz="1200" dirty="0"/>
              <a:t>(*) </a:t>
            </a:r>
            <a:r>
              <a:rPr lang="es-ES" sz="1200" dirty="0" smtClean="0"/>
              <a:t>Si </a:t>
            </a:r>
            <a:r>
              <a:rPr lang="es-ES" sz="1200" dirty="0"/>
              <a:t>tienes contratados servicios de </a:t>
            </a:r>
            <a:r>
              <a:rPr lang="es-ES" sz="1200" b="1" dirty="0"/>
              <a:t>conectividad avanzada</a:t>
            </a:r>
            <a:r>
              <a:rPr lang="es-ES" sz="1200" dirty="0"/>
              <a:t>, accede a la zona de clientes. En la zona privada de clientes podrás </a:t>
            </a:r>
            <a:r>
              <a:rPr lang="es-ES" sz="1200" dirty="0" smtClean="0"/>
              <a:t>consultar </a:t>
            </a:r>
            <a:r>
              <a:rPr lang="es-ES" sz="1200" dirty="0"/>
              <a:t>y gestionar tu factura, así como todos los servicios asociados a tus productos </a:t>
            </a:r>
            <a:r>
              <a:rPr lang="es-ES" sz="1200" dirty="0" smtClean="0"/>
              <a:t>contratados, incluyendo tu clave y contraseña para esta sección. </a:t>
            </a:r>
            <a:r>
              <a:rPr lang="es-ES" sz="1200" dirty="0"/>
              <a:t/>
            </a:r>
            <a:br>
              <a:rPr lang="es-ES" sz="1200" dirty="0"/>
            </a:br>
            <a:endParaRPr lang="es-ES" sz="1200" dirty="0"/>
          </a:p>
        </p:txBody>
      </p:sp>
      <p:sp>
        <p:nvSpPr>
          <p:cNvPr id="10" name="Rectángulo 9"/>
          <p:cNvSpPr/>
          <p:nvPr/>
        </p:nvSpPr>
        <p:spPr>
          <a:xfrm>
            <a:off x="469547" y="4851767"/>
            <a:ext cx="4572000" cy="230832"/>
          </a:xfrm>
          <a:prstGeom prst="rect">
            <a:avLst/>
          </a:prstGeom>
        </p:spPr>
        <p:txBody>
          <a:bodyPr>
            <a:spAutoFit/>
          </a:bodyPr>
          <a:lstStyle/>
          <a:p>
            <a:pPr marL="64294" algn="just">
              <a:defRPr/>
            </a:pPr>
            <a:r>
              <a:rPr lang="es-ES" sz="900" dirty="0" smtClean="0"/>
              <a:t>(*) Esta </a:t>
            </a:r>
            <a:r>
              <a:rPr lang="es-ES" sz="900" dirty="0"/>
              <a:t>opción se habilitará si aplica según </a:t>
            </a:r>
            <a:r>
              <a:rPr lang="es-ES" sz="900" dirty="0" smtClean="0"/>
              <a:t>la oferta contratada. </a:t>
            </a:r>
            <a:endParaRPr lang="en-GB" sz="900" dirty="0">
              <a:solidFill>
                <a:srgbClr val="000000"/>
              </a:solidFill>
            </a:endParaRPr>
          </a:p>
        </p:txBody>
      </p:sp>
      <p:pic>
        <p:nvPicPr>
          <p:cNvPr id="2" name="Imagen 1"/>
          <p:cNvPicPr>
            <a:picLocks noChangeAspect="1"/>
          </p:cNvPicPr>
          <p:nvPr/>
        </p:nvPicPr>
        <p:blipFill>
          <a:blip r:embed="rId2"/>
          <a:stretch>
            <a:fillRect/>
          </a:stretch>
        </p:blipFill>
        <p:spPr>
          <a:xfrm>
            <a:off x="390943" y="1707608"/>
            <a:ext cx="3601135" cy="1932408"/>
          </a:xfrm>
          <a:prstGeom prst="rect">
            <a:avLst/>
          </a:prstGeom>
        </p:spPr>
      </p:pic>
      <p:sp>
        <p:nvSpPr>
          <p:cNvPr id="9" name="Rectángulo redondeado 8"/>
          <p:cNvSpPr/>
          <p:nvPr/>
        </p:nvSpPr>
        <p:spPr>
          <a:xfrm>
            <a:off x="1361575" y="3098903"/>
            <a:ext cx="1126648" cy="246209"/>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12" name="2 Imagen" descr="areaprivada_imagen03">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3210" y="1262176"/>
            <a:ext cx="3940624" cy="1762448"/>
          </a:xfrm>
          <a:prstGeom prst="rect">
            <a:avLst/>
          </a:prstGeom>
          <a:noFill/>
          <a:ln>
            <a:noFill/>
          </a:ln>
        </p:spPr>
      </p:pic>
      <p:pic>
        <p:nvPicPr>
          <p:cNvPr id="13" name="4 Imagen" descr="areaprivada_imagen04">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93209" y="3247547"/>
            <a:ext cx="3940624" cy="1598075"/>
          </a:xfrm>
          <a:prstGeom prst="rect">
            <a:avLst/>
          </a:prstGeom>
          <a:noFill/>
          <a:ln>
            <a:noFill/>
          </a:ln>
        </p:spPr>
      </p:pic>
      <p:pic>
        <p:nvPicPr>
          <p:cNvPr id="14" name="Imagen 13"/>
          <p:cNvPicPr>
            <a:picLocks noChangeAspect="1"/>
          </p:cNvPicPr>
          <p:nvPr/>
        </p:nvPicPr>
        <p:blipFill>
          <a:blip r:embed="rId7"/>
          <a:stretch>
            <a:fillRect/>
          </a:stretch>
        </p:blipFill>
        <p:spPr>
          <a:xfrm>
            <a:off x="25883" y="1616436"/>
            <a:ext cx="342900" cy="295275"/>
          </a:xfrm>
          <a:prstGeom prst="rect">
            <a:avLst/>
          </a:prstGeom>
        </p:spPr>
      </p:pic>
      <p:pic>
        <p:nvPicPr>
          <p:cNvPr id="15" name="Imagen 14"/>
          <p:cNvPicPr>
            <a:picLocks noChangeAspect="1"/>
          </p:cNvPicPr>
          <p:nvPr/>
        </p:nvPicPr>
        <p:blipFill>
          <a:blip r:embed="rId8"/>
          <a:stretch>
            <a:fillRect/>
          </a:stretch>
        </p:blipFill>
        <p:spPr>
          <a:xfrm>
            <a:off x="4390879" y="1280204"/>
            <a:ext cx="314325" cy="304800"/>
          </a:xfrm>
          <a:prstGeom prst="rect">
            <a:avLst/>
          </a:prstGeom>
        </p:spPr>
      </p:pic>
      <p:pic>
        <p:nvPicPr>
          <p:cNvPr id="16" name="Imagen 15"/>
          <p:cNvPicPr>
            <a:picLocks noChangeAspect="1"/>
          </p:cNvPicPr>
          <p:nvPr/>
        </p:nvPicPr>
        <p:blipFill>
          <a:blip r:embed="rId9"/>
          <a:stretch>
            <a:fillRect/>
          </a:stretch>
        </p:blipFill>
        <p:spPr>
          <a:xfrm>
            <a:off x="4376445" y="3247546"/>
            <a:ext cx="295275" cy="276225"/>
          </a:xfrm>
          <a:prstGeom prst="rect">
            <a:avLst/>
          </a:prstGeom>
        </p:spPr>
      </p:pic>
      <p:sp>
        <p:nvSpPr>
          <p:cNvPr id="17" name="Flecha derecha 16"/>
          <p:cNvSpPr/>
          <p:nvPr/>
        </p:nvSpPr>
        <p:spPr>
          <a:xfrm>
            <a:off x="4060440" y="2673812"/>
            <a:ext cx="233969" cy="101282"/>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81353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a:stretch>
            <a:fillRect/>
          </a:stretch>
        </p:blipFill>
        <p:spPr>
          <a:xfrm>
            <a:off x="4006085" y="1091753"/>
            <a:ext cx="4283273" cy="2598840"/>
          </a:xfrm>
          <a:prstGeom prst="rect">
            <a:avLst/>
          </a:prstGeom>
        </p:spPr>
      </p:pic>
      <p:sp>
        <p:nvSpPr>
          <p:cNvPr id="45059" name="1 CuadroTexto"/>
          <p:cNvSpPr txBox="1">
            <a:spLocks noChangeArrowheads="1"/>
          </p:cNvSpPr>
          <p:nvPr/>
        </p:nvSpPr>
        <p:spPr bwMode="auto">
          <a:xfrm>
            <a:off x="641094" y="143613"/>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400" b="1" dirty="0">
                <a:solidFill>
                  <a:schemeClr val="accent1"/>
                </a:solidFill>
                <a:effectLst>
                  <a:outerShdw blurRad="38100" dist="38100" dir="2700000" algn="tl">
                    <a:srgbClr val="000000">
                      <a:alpha val="43137"/>
                    </a:srgbClr>
                  </a:outerShdw>
                </a:effectLst>
                <a:ea typeface="+mj-ea"/>
                <a:cs typeface="+mj-cs"/>
              </a:rPr>
              <a:t>Dispositivos Móviles.</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45061" name="Text Box 15"/>
          <p:cNvSpPr txBox="1">
            <a:spLocks noChangeArrowheads="1"/>
          </p:cNvSpPr>
          <p:nvPr/>
        </p:nvSpPr>
        <p:spPr bwMode="auto">
          <a:xfrm>
            <a:off x="641094" y="736740"/>
            <a:ext cx="31349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marL="342900" indent="-342900" eaLnBrk="1" hangingPunct="1">
              <a:lnSpc>
                <a:spcPct val="100000"/>
              </a:lnSpc>
              <a:buFont typeface="Wingdings" panose="05000000000000000000" pitchFamily="2" charset="2"/>
              <a:buChar char="q"/>
            </a:pPr>
            <a:r>
              <a:rPr lang="es-ES_tradnl" sz="2000" b="1" dirty="0">
                <a:solidFill>
                  <a:schemeClr val="bg2"/>
                </a:solidFill>
              </a:rPr>
              <a:t>Móviles en uso</a:t>
            </a:r>
            <a:endParaRPr lang="es-ES" sz="2000" b="1" dirty="0">
              <a:solidFill>
                <a:schemeClr val="bg2"/>
              </a:solidFill>
            </a:endParaRPr>
          </a:p>
        </p:txBody>
      </p:sp>
      <p:sp>
        <p:nvSpPr>
          <p:cNvPr id="45066" name="1 Rectángulo"/>
          <p:cNvSpPr>
            <a:spLocks noChangeArrowheads="1"/>
          </p:cNvSpPr>
          <p:nvPr/>
        </p:nvSpPr>
        <p:spPr bwMode="auto">
          <a:xfrm>
            <a:off x="378899" y="1467053"/>
            <a:ext cx="2509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400" dirty="0">
              <a:solidFill>
                <a:srgbClr val="000000"/>
              </a:solidFill>
            </a:endParaRPr>
          </a:p>
          <a:p>
            <a:pPr algn="just"/>
            <a:r>
              <a:rPr lang="es-ES" sz="1400" dirty="0">
                <a:solidFill>
                  <a:srgbClr val="000000"/>
                </a:solidFill>
              </a:rPr>
              <a:t> A través de esta página puedes consultar el modelo de teléfono asociado a cada línea así como el código IMEI (código de desbloqueo del terminal). </a:t>
            </a:r>
          </a:p>
          <a:p>
            <a:pPr algn="just"/>
            <a:r>
              <a:rPr lang="es-ES" sz="1400" dirty="0" smtClean="0">
                <a:solidFill>
                  <a:srgbClr val="000000"/>
                </a:solidFill>
              </a:rPr>
              <a:t> </a:t>
            </a:r>
            <a:endParaRPr lang="es-ES" sz="1400" dirty="0">
              <a:solidFill>
                <a:srgbClr val="000000"/>
              </a:solidFill>
            </a:endParaRPr>
          </a:p>
          <a:p>
            <a:pPr algn="just"/>
            <a:endParaRPr lang="es-ES" sz="1400" dirty="0">
              <a:solidFill>
                <a:srgbClr val="000000"/>
              </a:solidFill>
            </a:endParaRPr>
          </a:p>
          <a:p>
            <a:pPr algn="just"/>
            <a:endParaRPr lang="es-ES" sz="1400" dirty="0">
              <a:solidFill>
                <a:srgbClr val="000000"/>
              </a:solidFill>
            </a:endParaRPr>
          </a:p>
          <a:p>
            <a:pPr algn="just"/>
            <a:r>
              <a:rPr lang="es-ES" sz="1400" dirty="0">
                <a:solidFill>
                  <a:srgbClr val="000000"/>
                </a:solidFill>
              </a:rPr>
              <a:t>Además </a:t>
            </a:r>
            <a:r>
              <a:rPr lang="es-ES" sz="1400" dirty="0" smtClean="0">
                <a:solidFill>
                  <a:srgbClr val="000000"/>
                </a:solidFill>
              </a:rPr>
              <a:t>podrás </a:t>
            </a:r>
            <a:r>
              <a:rPr lang="es-ES" sz="1400" dirty="0">
                <a:solidFill>
                  <a:srgbClr val="000000"/>
                </a:solidFill>
              </a:rPr>
              <a:t>descargarlo en </a:t>
            </a:r>
            <a:r>
              <a:rPr lang="es-ES" sz="1400" dirty="0" smtClean="0">
                <a:solidFill>
                  <a:srgbClr val="000000"/>
                </a:solidFill>
              </a:rPr>
              <a:t>formato excel.</a:t>
            </a:r>
            <a:endParaRPr lang="en-GB" sz="1400" dirty="0">
              <a:solidFill>
                <a:srgbClr val="000000"/>
              </a:solidFill>
            </a:endParaRPr>
          </a:p>
        </p:txBody>
      </p:sp>
      <p:pic>
        <p:nvPicPr>
          <p:cNvPr id="4" name="Imagen 3"/>
          <p:cNvPicPr>
            <a:picLocks noChangeAspect="1"/>
          </p:cNvPicPr>
          <p:nvPr/>
        </p:nvPicPr>
        <p:blipFill>
          <a:blip r:embed="rId5"/>
          <a:stretch>
            <a:fillRect/>
          </a:stretch>
        </p:blipFill>
        <p:spPr>
          <a:xfrm>
            <a:off x="4402245" y="3638746"/>
            <a:ext cx="3657599" cy="1288073"/>
          </a:xfrm>
          <a:prstGeom prst="rect">
            <a:avLst/>
          </a:prstGeom>
        </p:spPr>
      </p:pic>
      <p:sp>
        <p:nvSpPr>
          <p:cNvPr id="2" name="Flecha izquierda 1"/>
          <p:cNvSpPr/>
          <p:nvPr/>
        </p:nvSpPr>
        <p:spPr>
          <a:xfrm rot="10800000">
            <a:off x="3732708" y="4751109"/>
            <a:ext cx="546754" cy="103695"/>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custDataLst>
      <p:tags r:id="rId1"/>
    </p:custDataLst>
    <p:extLst>
      <p:ext uri="{BB962C8B-B14F-4D97-AF65-F5344CB8AC3E}">
        <p14:creationId xmlns:p14="http://schemas.microsoft.com/office/powerpoint/2010/main" val="102574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1 CuadroTexto"/>
          <p:cNvSpPr txBox="1">
            <a:spLocks noChangeArrowheads="1"/>
          </p:cNvSpPr>
          <p:nvPr/>
        </p:nvSpPr>
        <p:spPr bwMode="auto">
          <a:xfrm>
            <a:off x="358292" y="71735"/>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400" b="1" dirty="0">
                <a:solidFill>
                  <a:schemeClr val="accent1"/>
                </a:solidFill>
                <a:effectLst>
                  <a:outerShdw blurRad="38100" dist="38100" dir="2700000" algn="tl">
                    <a:srgbClr val="000000">
                      <a:alpha val="43137"/>
                    </a:srgbClr>
                  </a:outerShdw>
                </a:effectLst>
                <a:ea typeface="+mj-ea"/>
                <a:cs typeface="+mj-cs"/>
              </a:rPr>
              <a:t>Dispositivos Móviles.</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45066" name="1 Rectángulo"/>
          <p:cNvSpPr>
            <a:spLocks noChangeArrowheads="1"/>
          </p:cNvSpPr>
          <p:nvPr/>
        </p:nvSpPr>
        <p:spPr bwMode="auto">
          <a:xfrm>
            <a:off x="376924" y="302567"/>
            <a:ext cx="867280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400" dirty="0">
              <a:solidFill>
                <a:srgbClr val="000000"/>
              </a:solidFill>
            </a:endParaRPr>
          </a:p>
          <a:p>
            <a:pPr algn="just"/>
            <a:r>
              <a:rPr lang="es-ES" sz="1400" dirty="0">
                <a:solidFill>
                  <a:srgbClr val="000000"/>
                </a:solidFill>
              </a:rPr>
              <a:t> </a:t>
            </a:r>
            <a:endParaRPr lang="es-ES" sz="1400" dirty="0" smtClean="0">
              <a:solidFill>
                <a:srgbClr val="000000"/>
              </a:solidFill>
            </a:endParaRPr>
          </a:p>
          <a:p>
            <a:pPr algn="just"/>
            <a:endParaRPr lang="es-ES" sz="1400" dirty="0">
              <a:solidFill>
                <a:srgbClr val="000000"/>
              </a:solidFill>
            </a:endParaRPr>
          </a:p>
          <a:p>
            <a:pPr algn="just"/>
            <a:r>
              <a:rPr lang="es-ES" sz="1300" dirty="0" smtClean="0"/>
              <a:t> Para solicitar una reparación de terminal, descarga el formulario. </a:t>
            </a:r>
            <a:r>
              <a:rPr lang="es-ES" sz="1300" dirty="0" smtClean="0">
                <a:solidFill>
                  <a:schemeClr val="bg2"/>
                </a:solidFill>
              </a:rPr>
              <a:t>(*) </a:t>
            </a:r>
            <a:r>
              <a:rPr lang="es-ES" sz="1300" dirty="0" smtClean="0"/>
              <a:t>Cumpliméntalo y adjúntalo renombrándolo con la gestión solicitada y CIF de su empresa desde esta misma página.</a:t>
            </a:r>
          </a:p>
          <a:p>
            <a:pPr algn="just"/>
            <a:r>
              <a:rPr lang="es-ES" sz="1300" dirty="0" smtClean="0"/>
              <a:t>Una vez tramitada la solicitud, recibirás el mail de confirmación que se ha tramitado la solicitud con el resultado de la gestión.  </a:t>
            </a:r>
            <a:endParaRPr lang="en-GB" sz="1300" dirty="0">
              <a:solidFill>
                <a:srgbClr val="000000"/>
              </a:solidFill>
            </a:endParaRPr>
          </a:p>
        </p:txBody>
      </p:sp>
      <p:pic>
        <p:nvPicPr>
          <p:cNvPr id="5" name="Imagen 4"/>
          <p:cNvPicPr>
            <a:picLocks noChangeAspect="1"/>
          </p:cNvPicPr>
          <p:nvPr/>
        </p:nvPicPr>
        <p:blipFill>
          <a:blip r:embed="rId4"/>
          <a:stretch>
            <a:fillRect/>
          </a:stretch>
        </p:blipFill>
        <p:spPr>
          <a:xfrm>
            <a:off x="546890" y="1641395"/>
            <a:ext cx="3673185" cy="2655221"/>
          </a:xfrm>
          <a:prstGeom prst="rect">
            <a:avLst/>
          </a:prstGeom>
        </p:spPr>
      </p:pic>
      <p:sp>
        <p:nvSpPr>
          <p:cNvPr id="7" name="Text Box 15"/>
          <p:cNvSpPr txBox="1">
            <a:spLocks noChangeArrowheads="1"/>
          </p:cNvSpPr>
          <p:nvPr/>
        </p:nvSpPr>
        <p:spPr bwMode="auto">
          <a:xfrm>
            <a:off x="526074" y="564177"/>
            <a:ext cx="31349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marL="342900" indent="-342900" eaLnBrk="1" hangingPunct="1">
              <a:lnSpc>
                <a:spcPct val="100000"/>
              </a:lnSpc>
              <a:buFont typeface="Wingdings" panose="05000000000000000000" pitchFamily="2" charset="2"/>
              <a:buChar char="q"/>
            </a:pPr>
            <a:r>
              <a:rPr lang="es-ES_tradnl" sz="2000" b="1" dirty="0" smtClean="0">
                <a:solidFill>
                  <a:schemeClr val="bg2"/>
                </a:solidFill>
              </a:rPr>
              <a:t>Reparación del terminal</a:t>
            </a:r>
            <a:endParaRPr lang="es-ES" sz="2000" b="1" dirty="0">
              <a:solidFill>
                <a:schemeClr val="bg2"/>
              </a:solidFill>
            </a:endParaRPr>
          </a:p>
        </p:txBody>
      </p:sp>
      <p:pic>
        <p:nvPicPr>
          <p:cNvPr id="2" name="Imagen 1"/>
          <p:cNvPicPr>
            <a:picLocks noChangeAspect="1"/>
          </p:cNvPicPr>
          <p:nvPr/>
        </p:nvPicPr>
        <p:blipFill>
          <a:blip r:embed="rId5"/>
          <a:stretch>
            <a:fillRect/>
          </a:stretch>
        </p:blipFill>
        <p:spPr>
          <a:xfrm>
            <a:off x="5582022" y="1851783"/>
            <a:ext cx="3381588" cy="2357910"/>
          </a:xfrm>
          <a:prstGeom prst="rect">
            <a:avLst/>
          </a:prstGeom>
        </p:spPr>
      </p:pic>
      <p:sp>
        <p:nvSpPr>
          <p:cNvPr id="3" name="CuadroTexto 2">
            <a:hlinkClick r:id="rId6" action="ppaction://hlinkfile"/>
          </p:cNvPr>
          <p:cNvSpPr txBox="1"/>
          <p:nvPr/>
        </p:nvSpPr>
        <p:spPr>
          <a:xfrm>
            <a:off x="5146378" y="1873940"/>
            <a:ext cx="3457099" cy="475951"/>
          </a:xfrm>
          <a:prstGeom prst="rect">
            <a:avLst/>
          </a:prstGeom>
        </p:spPr>
        <p:txBody>
          <a:bodyPr wrap="square" lIns="0" tIns="0" rIns="0" bIns="0" rtlCol="0">
            <a:noAutofit/>
          </a:bodyPr>
          <a:lstStyle/>
          <a:p>
            <a:pPr marL="0" indent="0">
              <a:buFont typeface="Arial" pitchFamily="34" charset="0"/>
              <a:buNone/>
            </a:pPr>
            <a:r>
              <a:rPr lang="es-ES" sz="1400" dirty="0" smtClean="0">
                <a:latin typeface="Vodafone Rg" pitchFamily="34" charset="0"/>
              </a:rPr>
              <a:t>. </a:t>
            </a:r>
          </a:p>
        </p:txBody>
      </p:sp>
      <p:sp>
        <p:nvSpPr>
          <p:cNvPr id="11" name="Flecha derecha 10"/>
          <p:cNvSpPr/>
          <p:nvPr/>
        </p:nvSpPr>
        <p:spPr>
          <a:xfrm>
            <a:off x="4580208" y="2880102"/>
            <a:ext cx="593888" cy="116341"/>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9" name="Rectángulo redondeado 8"/>
          <p:cNvSpPr/>
          <p:nvPr/>
        </p:nvSpPr>
        <p:spPr>
          <a:xfrm>
            <a:off x="574378" y="2508707"/>
            <a:ext cx="548380" cy="164155"/>
          </a:xfrm>
          <a:prstGeom prst="roundRect">
            <a:avLst/>
          </a:prstGeom>
          <a:solidFill>
            <a:schemeClr val="accent5">
              <a:lumMod val="75000"/>
              <a:alpha val="0"/>
            </a:schemeClr>
          </a:solidFill>
          <a:ln w="19050" cap="flat" cmpd="sng" algn="ctr">
            <a:solidFill>
              <a:schemeClr val="accent5">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4" name="CuadroTexto 3"/>
          <p:cNvSpPr txBox="1"/>
          <p:nvPr/>
        </p:nvSpPr>
        <p:spPr>
          <a:xfrm>
            <a:off x="5682987" y="4442238"/>
            <a:ext cx="3742367" cy="81269"/>
          </a:xfrm>
          <a:prstGeom prst="rect">
            <a:avLst/>
          </a:prstGeom>
        </p:spPr>
        <p:txBody>
          <a:bodyPr wrap="square" lIns="0" tIns="0" rIns="0" bIns="0" rtlCol="0">
            <a:noAutofit/>
          </a:bodyPr>
          <a:lstStyle/>
          <a:p>
            <a:r>
              <a:rPr lang="es-ES" sz="1000" dirty="0" smtClean="0">
                <a:solidFill>
                  <a:schemeClr val="bg2"/>
                </a:solidFill>
              </a:rPr>
              <a:t>(*) En el formulario dispones de una  guía</a:t>
            </a:r>
            <a:endParaRPr lang="es-ES" sz="1000" dirty="0" smtClean="0">
              <a:latin typeface="Vodafone Rg" pitchFamily="34" charset="0"/>
            </a:endParaRPr>
          </a:p>
        </p:txBody>
      </p:sp>
      <p:sp>
        <p:nvSpPr>
          <p:cNvPr id="12" name="Rectángulo 11"/>
          <p:cNvSpPr/>
          <p:nvPr/>
        </p:nvSpPr>
        <p:spPr>
          <a:xfrm>
            <a:off x="526074" y="4400757"/>
            <a:ext cx="4842403" cy="738664"/>
          </a:xfrm>
          <a:prstGeom prst="rect">
            <a:avLst/>
          </a:prstGeom>
        </p:spPr>
        <p:txBody>
          <a:bodyPr wrap="square">
            <a:spAutoFit/>
          </a:bodyPr>
          <a:lstStyle/>
          <a:p>
            <a:r>
              <a:rPr lang="es-ES" sz="700" b="1" dirty="0">
                <a:solidFill>
                  <a:srgbClr val="000000"/>
                </a:solidFill>
                <a:latin typeface="Arial" panose="020B0604020202020204" pitchFamily="34" charset="0"/>
                <a:ea typeface="Calibri" panose="020F0502020204030204" pitchFamily="34" charset="0"/>
              </a:rPr>
              <a:t>AVISO IMPORTANTE:</a:t>
            </a:r>
            <a:r>
              <a:rPr lang="es-ES" sz="700" dirty="0">
                <a:solidFill>
                  <a:srgbClr val="000000"/>
                </a:solidFill>
                <a:latin typeface="Arial" panose="020B0604020202020204" pitchFamily="34" charset="0"/>
                <a:ea typeface="Calibri" panose="020F0502020204030204" pitchFamily="34" charset="0"/>
              </a:rPr>
              <a:t> Si su solicitud corresponde a la posventa de un dispositivo cuyo fabricante es APPLE, es imprescindible que el usuario desactive el servicio </a:t>
            </a:r>
            <a:r>
              <a:rPr lang="es-ES" sz="700" dirty="0" err="1">
                <a:solidFill>
                  <a:srgbClr val="000000"/>
                </a:solidFill>
                <a:latin typeface="Arial" panose="020B0604020202020204" pitchFamily="34" charset="0"/>
                <a:ea typeface="Calibri" panose="020F0502020204030204" pitchFamily="34" charset="0"/>
              </a:rPr>
              <a:t>Find</a:t>
            </a:r>
            <a:r>
              <a:rPr lang="es-ES" sz="700" dirty="0">
                <a:solidFill>
                  <a:srgbClr val="000000"/>
                </a:solidFill>
                <a:latin typeface="Arial" panose="020B0604020202020204" pitchFamily="34" charset="0"/>
                <a:ea typeface="Calibri" panose="020F0502020204030204" pitchFamily="34" charset="0"/>
              </a:rPr>
              <a:t> </a:t>
            </a:r>
            <a:r>
              <a:rPr lang="es-ES" sz="700" dirty="0" err="1">
                <a:solidFill>
                  <a:srgbClr val="000000"/>
                </a:solidFill>
                <a:latin typeface="Arial" panose="020B0604020202020204" pitchFamily="34" charset="0"/>
                <a:ea typeface="Calibri" panose="020F0502020204030204" pitchFamily="34" charset="0"/>
              </a:rPr>
              <a:t>my</a:t>
            </a:r>
            <a:r>
              <a:rPr lang="es-ES" sz="700" dirty="0">
                <a:solidFill>
                  <a:srgbClr val="000000"/>
                </a:solidFill>
                <a:latin typeface="Arial" panose="020B0604020202020204" pitchFamily="34" charset="0"/>
                <a:ea typeface="Calibri" panose="020F0502020204030204" pitchFamily="34" charset="0"/>
              </a:rPr>
              <a:t> iPhone desde su cuenta de icloud. De lo contrario, Apple bloqueará cualquier gestión en curso y dispositivo será devuelto sin reparar. Si no recuerda la contraseña de su ID de Apple, vaya a la página “Mi ID de Apple” (appleid.apple.com) para restablecerla. Si no puede restablecerla, contacte con el servicio de Soporte de Apple. Una vez desactivado el servicio My Iphone en el dispositivo, acceda de nuevo a la web de Área de Clientes y envíe el formulario para que podamos gestionar su solicitud.</a:t>
            </a:r>
            <a:endParaRPr lang="es-ES" sz="700" dirty="0"/>
          </a:p>
        </p:txBody>
      </p:sp>
    </p:spTree>
    <p:custDataLst>
      <p:tags r:id="rId1"/>
    </p:custDataLst>
    <p:extLst>
      <p:ext uri="{BB962C8B-B14F-4D97-AF65-F5344CB8AC3E}">
        <p14:creationId xmlns:p14="http://schemas.microsoft.com/office/powerpoint/2010/main" val="155598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ctrTitle"/>
          </p:nvPr>
        </p:nvSpPr>
        <p:spPr/>
        <p:txBody>
          <a:bodyPr/>
          <a:lstStyle/>
          <a:p>
            <a:r>
              <a:rPr lang="es-ES" sz="4000" dirty="0"/>
              <a:t>Funcionalidades </a:t>
            </a:r>
            <a:r>
              <a:rPr lang="es-ES" sz="4000" dirty="0" smtClean="0"/>
              <a:t>autogestión individual</a:t>
            </a:r>
            <a:r>
              <a:rPr lang="es-ES" sz="2800" dirty="0" smtClean="0"/>
              <a:t>.</a:t>
            </a:r>
            <a:endParaRPr lang="es-ES" sz="3000" dirty="0"/>
          </a:p>
        </p:txBody>
      </p:sp>
      <p:sp>
        <p:nvSpPr>
          <p:cNvPr id="4" name="3 Marcador de número de diapositiva"/>
          <p:cNvSpPr>
            <a:spLocks noGrp="1"/>
          </p:cNvSpPr>
          <p:nvPr>
            <p:ph type="sldNum" sz="quarter" idx="11"/>
          </p:nvPr>
        </p:nvSpPr>
        <p:spPr/>
        <p:txBody>
          <a:bodyPr/>
          <a:lstStyle/>
          <a:p>
            <a:pPr algn="ctr"/>
            <a:fld id="{72A83A2B-3358-44F8-83A0-4598795D8FB5}" type="slidenum">
              <a:rPr lang="en-GB" smtClean="0">
                <a:solidFill>
                  <a:srgbClr val="FFFFFF"/>
                </a:solidFill>
              </a:rPr>
              <a:pPr algn="ctr"/>
              <a:t>3</a:t>
            </a:fld>
            <a:endParaRPr lang="en-GB" dirty="0">
              <a:solidFill>
                <a:srgbClr val="FFFFFF"/>
              </a:solidFill>
            </a:endParaRPr>
          </a:p>
        </p:txBody>
      </p:sp>
    </p:spTree>
    <p:extLst>
      <p:ext uri="{BB962C8B-B14F-4D97-AF65-F5344CB8AC3E}">
        <p14:creationId xmlns:p14="http://schemas.microsoft.com/office/powerpoint/2010/main" val="2519508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1 CuadroTexto"/>
          <p:cNvSpPr txBox="1">
            <a:spLocks noChangeArrowheads="1"/>
          </p:cNvSpPr>
          <p:nvPr/>
        </p:nvSpPr>
        <p:spPr bwMode="auto">
          <a:xfrm>
            <a:off x="810612" y="98576"/>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400" b="1" dirty="0">
                <a:solidFill>
                  <a:schemeClr val="accent1"/>
                </a:solidFill>
                <a:effectLst>
                  <a:outerShdw blurRad="38100" dist="38100" dir="2700000" algn="tl">
                    <a:srgbClr val="000000">
                      <a:alpha val="43137"/>
                    </a:srgbClr>
                  </a:outerShdw>
                </a:effectLst>
                <a:ea typeface="+mj-ea"/>
                <a:cs typeface="+mj-cs"/>
              </a:rPr>
              <a:t>Dispositivos Móviles</a:t>
            </a:r>
            <a:r>
              <a:rPr lang="es-ES" sz="2400" b="1" dirty="0">
                <a:solidFill>
                  <a:srgbClr val="D20000"/>
                </a:solidFill>
                <a:effectLst>
                  <a:outerShdw blurRad="38100" dist="38100" dir="2700000" algn="tl">
                    <a:srgbClr val="000000">
                      <a:alpha val="43137"/>
                    </a:srgbClr>
                  </a:outerShdw>
                </a:effectLst>
              </a:rPr>
              <a:t>.</a:t>
            </a:r>
            <a:endParaRPr lang="en-GB" sz="2400" b="1" dirty="0">
              <a:effectLst>
                <a:outerShdw blurRad="38100" dist="38100" dir="2700000" algn="tl">
                  <a:srgbClr val="000000">
                    <a:alpha val="43137"/>
                  </a:srgbClr>
                </a:outerShdw>
              </a:effectLst>
              <a:latin typeface="Arial" charset="0"/>
            </a:endParaRPr>
          </a:p>
        </p:txBody>
      </p:sp>
      <p:sp>
        <p:nvSpPr>
          <p:cNvPr id="45066" name="1 Rectángulo"/>
          <p:cNvSpPr>
            <a:spLocks noChangeArrowheads="1"/>
          </p:cNvSpPr>
          <p:nvPr/>
        </p:nvSpPr>
        <p:spPr bwMode="auto">
          <a:xfrm>
            <a:off x="810612" y="758979"/>
            <a:ext cx="767265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ES" sz="1400" dirty="0">
              <a:solidFill>
                <a:srgbClr val="000000"/>
              </a:solidFill>
            </a:endParaRPr>
          </a:p>
          <a:p>
            <a:pPr algn="just"/>
            <a:r>
              <a:rPr lang="es-ES" sz="1400" dirty="0" smtClean="0">
                <a:solidFill>
                  <a:srgbClr val="000000"/>
                </a:solidFill>
              </a:rPr>
              <a:t> En </a:t>
            </a:r>
            <a:r>
              <a:rPr lang="es-ES" sz="1400" dirty="0">
                <a:solidFill>
                  <a:srgbClr val="000000"/>
                </a:solidFill>
              </a:rPr>
              <a:t>este apartado </a:t>
            </a:r>
            <a:r>
              <a:rPr lang="es-ES" sz="1400" dirty="0" smtClean="0">
                <a:solidFill>
                  <a:srgbClr val="000000"/>
                </a:solidFill>
              </a:rPr>
              <a:t>puedes </a:t>
            </a:r>
            <a:r>
              <a:rPr lang="es-ES" sz="1400" dirty="0">
                <a:solidFill>
                  <a:srgbClr val="000000"/>
                </a:solidFill>
              </a:rPr>
              <a:t>realizar  </a:t>
            </a:r>
            <a:r>
              <a:rPr lang="es-ES" sz="1400" dirty="0" smtClean="0">
                <a:solidFill>
                  <a:srgbClr val="000000"/>
                </a:solidFill>
              </a:rPr>
              <a:t>la consulta de </a:t>
            </a:r>
            <a:r>
              <a:rPr lang="es-ES" sz="1400" dirty="0">
                <a:solidFill>
                  <a:srgbClr val="000000"/>
                </a:solidFill>
              </a:rPr>
              <a:t>todos los dispositivos, módems y routers con </a:t>
            </a:r>
            <a:r>
              <a:rPr lang="es-ES" sz="1400" dirty="0" smtClean="0">
                <a:solidFill>
                  <a:srgbClr val="000000"/>
                </a:solidFill>
              </a:rPr>
              <a:t>su marca </a:t>
            </a:r>
            <a:r>
              <a:rPr lang="es-ES" sz="1400" dirty="0">
                <a:solidFill>
                  <a:srgbClr val="000000"/>
                </a:solidFill>
              </a:rPr>
              <a:t>y características para clientes </a:t>
            </a:r>
            <a:r>
              <a:rPr lang="es-ES" sz="1400" dirty="0" smtClean="0">
                <a:solidFill>
                  <a:srgbClr val="000000"/>
                </a:solidFill>
              </a:rPr>
              <a:t>Empresa, con los precios actualizados en el momento de la consulta. </a:t>
            </a:r>
            <a:endParaRPr lang="es-ES" sz="1400" dirty="0">
              <a:solidFill>
                <a:srgbClr val="000000"/>
              </a:solidFill>
            </a:endParaRPr>
          </a:p>
          <a:p>
            <a:pPr algn="just"/>
            <a:endParaRPr lang="es-ES" sz="1050" dirty="0">
              <a:solidFill>
                <a:srgbClr val="000000"/>
              </a:solidFill>
            </a:endParaRPr>
          </a:p>
          <a:p>
            <a:pPr algn="just"/>
            <a:r>
              <a:rPr lang="es-ES" sz="1050" dirty="0">
                <a:solidFill>
                  <a:srgbClr val="000000"/>
                </a:solidFill>
              </a:rPr>
              <a:t> </a:t>
            </a:r>
          </a:p>
          <a:p>
            <a:pPr algn="just"/>
            <a:endParaRPr lang="es-ES" sz="1050" dirty="0">
              <a:solidFill>
                <a:srgbClr val="000000"/>
              </a:solidFill>
            </a:endParaRPr>
          </a:p>
        </p:txBody>
      </p:sp>
      <p:pic>
        <p:nvPicPr>
          <p:cNvPr id="11" name="Imagen 10" descr="cid:image002.jpg@01D56401.09635F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35" y="1598737"/>
            <a:ext cx="3877884" cy="34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p:cNvSpPr/>
          <p:nvPr/>
        </p:nvSpPr>
        <p:spPr>
          <a:xfrm>
            <a:off x="2847677" y="4423556"/>
            <a:ext cx="940636" cy="172375"/>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7" name="Text Box 15"/>
          <p:cNvSpPr txBox="1">
            <a:spLocks noChangeArrowheads="1"/>
          </p:cNvSpPr>
          <p:nvPr/>
        </p:nvSpPr>
        <p:spPr bwMode="auto">
          <a:xfrm>
            <a:off x="908735" y="559836"/>
            <a:ext cx="31349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marL="342900" indent="-342900" eaLnBrk="1" hangingPunct="1">
              <a:lnSpc>
                <a:spcPct val="100000"/>
              </a:lnSpc>
              <a:buFont typeface="Wingdings" panose="05000000000000000000" pitchFamily="2" charset="2"/>
              <a:buChar char="q"/>
            </a:pPr>
            <a:r>
              <a:rPr lang="es-ES_tradnl" sz="2000" b="1" dirty="0" smtClean="0">
                <a:solidFill>
                  <a:schemeClr val="bg2"/>
                </a:solidFill>
              </a:rPr>
              <a:t>Catálogo de terminales</a:t>
            </a:r>
            <a:endParaRPr lang="es-ES" sz="2000" b="1" dirty="0">
              <a:solidFill>
                <a:schemeClr val="bg2"/>
              </a:solidFill>
            </a:endParaRPr>
          </a:p>
        </p:txBody>
      </p:sp>
      <p:pic>
        <p:nvPicPr>
          <p:cNvPr id="2" name="Imagen 1"/>
          <p:cNvPicPr>
            <a:picLocks noChangeAspect="1"/>
          </p:cNvPicPr>
          <p:nvPr/>
        </p:nvPicPr>
        <p:blipFill>
          <a:blip r:embed="rId5"/>
          <a:stretch>
            <a:fillRect/>
          </a:stretch>
        </p:blipFill>
        <p:spPr>
          <a:xfrm>
            <a:off x="5354037" y="2364534"/>
            <a:ext cx="3369868" cy="953462"/>
          </a:xfrm>
          <a:prstGeom prst="rect">
            <a:avLst/>
          </a:prstGeom>
        </p:spPr>
      </p:pic>
      <p:sp>
        <p:nvSpPr>
          <p:cNvPr id="9" name="Flecha derecha 8"/>
          <p:cNvSpPr/>
          <p:nvPr/>
        </p:nvSpPr>
        <p:spPr>
          <a:xfrm>
            <a:off x="4698844" y="2783094"/>
            <a:ext cx="495927" cy="116341"/>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custDataLst>
      <p:tags r:id="rId1"/>
    </p:custDataLst>
    <p:extLst>
      <p:ext uri="{BB962C8B-B14F-4D97-AF65-F5344CB8AC3E}">
        <p14:creationId xmlns:p14="http://schemas.microsoft.com/office/powerpoint/2010/main" val="2756020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400" dirty="0">
                <a:effectLst>
                  <a:outerShdw blurRad="38100" dist="38100" dir="2700000" algn="tl">
                    <a:srgbClr val="000000">
                      <a:alpha val="43137"/>
                    </a:srgbClr>
                  </a:outerShdw>
                </a:effectLst>
              </a:rPr>
              <a:t>Solicitudes Masivas</a:t>
            </a:r>
            <a:endParaRPr lang="es-ES" sz="4400" dirty="0"/>
          </a:p>
        </p:txBody>
      </p:sp>
      <p:sp>
        <p:nvSpPr>
          <p:cNvPr id="3" name="Marcador de pie de página 2"/>
          <p:cNvSpPr>
            <a:spLocks noGrp="1"/>
          </p:cNvSpPr>
          <p:nvPr>
            <p:ph type="ftr" sz="quarter" idx="10"/>
          </p:nvPr>
        </p:nvSpPr>
        <p:spPr/>
        <p:txBody>
          <a:bodyPr/>
          <a:lstStyle/>
          <a:p>
            <a:r>
              <a:rPr lang="en-GB" dirty="0" smtClean="0"/>
              <a:t>Insert Confidentiality Level in slide footer </a:t>
            </a:r>
            <a:endParaRPr lang="en-GB" dirty="0"/>
          </a:p>
        </p:txBody>
      </p:sp>
      <p:sp>
        <p:nvSpPr>
          <p:cNvPr id="4" name="Marcador de número de diapositiva 3"/>
          <p:cNvSpPr>
            <a:spLocks noGrp="1"/>
          </p:cNvSpPr>
          <p:nvPr>
            <p:ph type="sldNum" sz="quarter" idx="11"/>
          </p:nvPr>
        </p:nvSpPr>
        <p:spPr/>
        <p:txBody>
          <a:bodyPr/>
          <a:lstStyle/>
          <a:p>
            <a:fld id="{72A83A2B-3358-44F8-83A0-4598795D8FB5}" type="slidenum">
              <a:rPr lang="en-GB" smtClean="0"/>
              <a:pPr/>
              <a:t>31</a:t>
            </a:fld>
            <a:endParaRPr lang="en-GB" dirty="0"/>
          </a:p>
        </p:txBody>
      </p:sp>
    </p:spTree>
    <p:extLst>
      <p:ext uri="{BB962C8B-B14F-4D97-AF65-F5344CB8AC3E}">
        <p14:creationId xmlns:p14="http://schemas.microsoft.com/office/powerpoint/2010/main" val="348797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15999" y="186117"/>
            <a:ext cx="7251917" cy="356049"/>
          </a:xfrm>
        </p:spPr>
        <p:txBody>
          <a:bodyPr/>
          <a:lstStyle/>
          <a:p>
            <a:r>
              <a:rPr lang="es-ES" sz="1200" dirty="0" smtClean="0">
                <a:solidFill>
                  <a:schemeClr val="tx1"/>
                </a:solidFill>
              </a:rPr>
              <a:t>Desde Área de Clientes accedemos con usuario y contraseña a la pantalla de inicio:</a:t>
            </a:r>
            <a:endParaRPr lang="es-ES" sz="1200" dirty="0">
              <a:solidFill>
                <a:schemeClr val="tx1"/>
              </a:solidFill>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1016000" cy="1473200"/>
          </a:xfrm>
          <a:prstGeom prst="rect">
            <a:avLst/>
          </a:prstGeom>
        </p:spPr>
      </p:pic>
      <p:pic>
        <p:nvPicPr>
          <p:cNvPr id="2" name="Imagen 1"/>
          <p:cNvPicPr>
            <a:picLocks noChangeAspect="1"/>
          </p:cNvPicPr>
          <p:nvPr/>
        </p:nvPicPr>
        <p:blipFill>
          <a:blip r:embed="rId3"/>
          <a:stretch>
            <a:fillRect/>
          </a:stretch>
        </p:blipFill>
        <p:spPr>
          <a:xfrm>
            <a:off x="1765358" y="542166"/>
            <a:ext cx="4653165" cy="4160737"/>
          </a:xfrm>
          <a:prstGeom prst="rect">
            <a:avLst/>
          </a:prstGeom>
        </p:spPr>
      </p:pic>
    </p:spTree>
    <p:extLst>
      <p:ext uri="{BB962C8B-B14F-4D97-AF65-F5344CB8AC3E}">
        <p14:creationId xmlns:p14="http://schemas.microsoft.com/office/powerpoint/2010/main" val="210616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15999" y="186117"/>
            <a:ext cx="7251917" cy="356049"/>
          </a:xfrm>
        </p:spPr>
        <p:txBody>
          <a:bodyPr/>
          <a:lstStyle/>
          <a:p>
            <a:r>
              <a:rPr lang="es-ES" sz="1200" dirty="0" smtClean="0">
                <a:solidFill>
                  <a:schemeClr val="tx1"/>
                </a:solidFill>
              </a:rPr>
              <a:t>En el menú de la izquierda debemos seleccionar la opción de </a:t>
            </a:r>
            <a:r>
              <a:rPr lang="es-ES" sz="1200" u="sng" dirty="0" smtClean="0">
                <a:solidFill>
                  <a:schemeClr val="tx1"/>
                </a:solidFill>
              </a:rPr>
              <a:t>Solicitudes Masivas</a:t>
            </a:r>
            <a:r>
              <a:rPr lang="es-ES" sz="1200" dirty="0" smtClean="0">
                <a:solidFill>
                  <a:schemeClr val="tx1"/>
                </a:solidFill>
              </a:rPr>
              <a:t>. Elegimos el CIF a gestionar en el desplegable:</a:t>
            </a:r>
            <a:endParaRPr lang="es-ES" sz="1200" dirty="0">
              <a:solidFill>
                <a:schemeClr val="tx1"/>
              </a:solidFill>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1016000" cy="1473200"/>
          </a:xfrm>
          <a:prstGeom prst="rect">
            <a:avLst/>
          </a:prstGeom>
        </p:spPr>
      </p:pic>
      <p:pic>
        <p:nvPicPr>
          <p:cNvPr id="8" name="Imagen 7"/>
          <p:cNvPicPr>
            <a:picLocks noChangeAspect="1"/>
          </p:cNvPicPr>
          <p:nvPr/>
        </p:nvPicPr>
        <p:blipFill>
          <a:blip r:embed="rId3"/>
          <a:stretch>
            <a:fillRect/>
          </a:stretch>
        </p:blipFill>
        <p:spPr>
          <a:xfrm>
            <a:off x="3523993" y="2355193"/>
            <a:ext cx="347791" cy="286008"/>
          </a:xfrm>
          <a:prstGeom prst="rect">
            <a:avLst/>
          </a:prstGeom>
        </p:spPr>
      </p:pic>
      <p:pic>
        <p:nvPicPr>
          <p:cNvPr id="6" name="Imagen 5"/>
          <p:cNvPicPr>
            <a:picLocks noChangeAspect="1"/>
          </p:cNvPicPr>
          <p:nvPr/>
        </p:nvPicPr>
        <p:blipFill>
          <a:blip r:embed="rId4"/>
          <a:stretch>
            <a:fillRect/>
          </a:stretch>
        </p:blipFill>
        <p:spPr>
          <a:xfrm>
            <a:off x="1651944" y="562784"/>
            <a:ext cx="5828013" cy="4580716"/>
          </a:xfrm>
          <a:prstGeom prst="rect">
            <a:avLst/>
          </a:prstGeom>
        </p:spPr>
      </p:pic>
    </p:spTree>
    <p:extLst>
      <p:ext uri="{BB962C8B-B14F-4D97-AF65-F5344CB8AC3E}">
        <p14:creationId xmlns:p14="http://schemas.microsoft.com/office/powerpoint/2010/main" val="513252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44574" y="163740"/>
            <a:ext cx="7322515" cy="356049"/>
          </a:xfrm>
        </p:spPr>
        <p:txBody>
          <a:bodyPr/>
          <a:lstStyle/>
          <a:p>
            <a:r>
              <a:rPr lang="es-ES" sz="1200" dirty="0" smtClean="0">
                <a:solidFill>
                  <a:schemeClr val="tx1"/>
                </a:solidFill>
              </a:rPr>
              <a:t>Seleccionamos el tipo                y subtipo             de gestión </a:t>
            </a:r>
            <a:r>
              <a:rPr lang="es-ES" sz="1200" dirty="0">
                <a:solidFill>
                  <a:schemeClr val="tx1"/>
                </a:solidFill>
              </a:rPr>
              <a:t>a </a:t>
            </a:r>
            <a:r>
              <a:rPr lang="es-ES" sz="1200" dirty="0" smtClean="0">
                <a:solidFill>
                  <a:schemeClr val="tx1"/>
                </a:solidFill>
              </a:rPr>
              <a:t>realizar</a:t>
            </a:r>
            <a:r>
              <a:rPr lang="es-ES" sz="1200" dirty="0">
                <a:solidFill>
                  <a:schemeClr val="tx1"/>
                </a:solidFill>
              </a:rPr>
              <a:t> </a:t>
            </a:r>
            <a:r>
              <a:rPr lang="es-ES" sz="1200" dirty="0" smtClean="0">
                <a:solidFill>
                  <a:schemeClr val="tx1"/>
                </a:solidFill>
              </a:rPr>
              <a:t>(como figura en el ejemplo):</a:t>
            </a:r>
            <a:endParaRPr lang="es-ES" sz="1200" dirty="0">
              <a:solidFill>
                <a:schemeClr val="tx1"/>
              </a:solidFill>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1016000" cy="1473200"/>
          </a:xfrm>
          <a:prstGeom prst="rect">
            <a:avLst/>
          </a:prstGeom>
        </p:spPr>
      </p:pic>
      <p:sp>
        <p:nvSpPr>
          <p:cNvPr id="13" name="Elipse 12"/>
          <p:cNvSpPr/>
          <p:nvPr/>
        </p:nvSpPr>
        <p:spPr>
          <a:xfrm>
            <a:off x="2646727" y="80043"/>
            <a:ext cx="311086" cy="329939"/>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s-ES" sz="1000" kern="1200" dirty="0" smtClean="0">
                <a:solidFill>
                  <a:schemeClr val="tx1"/>
                </a:solidFill>
                <a:latin typeface="Vodafone Rg" pitchFamily="34" charset="0"/>
                <a:ea typeface="+mn-ea"/>
                <a:cs typeface="+mn-cs"/>
              </a:rPr>
              <a:t>1</a:t>
            </a:r>
          </a:p>
        </p:txBody>
      </p:sp>
      <p:sp>
        <p:nvSpPr>
          <p:cNvPr id="14" name="Elipse 13"/>
          <p:cNvSpPr/>
          <p:nvPr/>
        </p:nvSpPr>
        <p:spPr>
          <a:xfrm>
            <a:off x="3648449" y="80042"/>
            <a:ext cx="311086" cy="329939"/>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r>
              <a:rPr lang="es-ES" sz="1000" dirty="0" smtClean="0">
                <a:solidFill>
                  <a:schemeClr val="tx1"/>
                </a:solidFill>
                <a:latin typeface="Vodafone Rg" pitchFamily="34" charset="0"/>
              </a:rPr>
              <a:t>2</a:t>
            </a:r>
          </a:p>
          <a:p>
            <a:pPr algn="ctr" defTabSz="444500">
              <a:lnSpc>
                <a:spcPct val="90000"/>
              </a:lnSpc>
              <a:spcBef>
                <a:spcPct val="0"/>
              </a:spcBef>
              <a:spcAft>
                <a:spcPct val="35000"/>
              </a:spcAft>
            </a:pPr>
            <a:endParaRPr lang="es-ES" sz="1000" kern="1200" dirty="0" smtClean="0">
              <a:solidFill>
                <a:schemeClr val="tx1"/>
              </a:solidFill>
              <a:latin typeface="Vodafone Rg" pitchFamily="34" charset="0"/>
              <a:ea typeface="+mn-ea"/>
              <a:cs typeface="+mn-cs"/>
            </a:endParaRPr>
          </a:p>
        </p:txBody>
      </p:sp>
      <p:sp>
        <p:nvSpPr>
          <p:cNvPr id="3" name="CuadroTexto 2"/>
          <p:cNvSpPr txBox="1"/>
          <p:nvPr/>
        </p:nvSpPr>
        <p:spPr>
          <a:xfrm>
            <a:off x="837965" y="736600"/>
            <a:ext cx="1836108" cy="283646"/>
          </a:xfrm>
          <a:prstGeom prst="rect">
            <a:avLst/>
          </a:prstGeom>
        </p:spPr>
        <p:txBody>
          <a:bodyPr wrap="square" lIns="0" tIns="0" rIns="0" bIns="0" rtlCol="0">
            <a:noAutofit/>
          </a:bodyPr>
          <a:lstStyle/>
          <a:p>
            <a:pPr marL="0" indent="0">
              <a:buFont typeface="Arial" pitchFamily="34" charset="0"/>
              <a:buNone/>
            </a:pPr>
            <a:r>
              <a:rPr lang="es-ES" sz="1000" b="1" dirty="0" smtClean="0">
                <a:latin typeface="Vodafone Rg" pitchFamily="34" charset="0"/>
              </a:rPr>
              <a:t>Opciones de gestiones masivas:</a:t>
            </a:r>
          </a:p>
        </p:txBody>
      </p:sp>
      <p:sp>
        <p:nvSpPr>
          <p:cNvPr id="7" name="Rectángulo redondeado 6"/>
          <p:cNvSpPr/>
          <p:nvPr/>
        </p:nvSpPr>
        <p:spPr>
          <a:xfrm>
            <a:off x="763824" y="659027"/>
            <a:ext cx="1836108" cy="361219"/>
          </a:xfrm>
          <a:prstGeom prst="roundRect">
            <a:avLst/>
          </a:prstGeom>
          <a:solidFill>
            <a:schemeClr val="accent1">
              <a:alpha val="0"/>
            </a:schemeClr>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8" name="CuadroTexto 7"/>
          <p:cNvSpPr txBox="1"/>
          <p:nvPr/>
        </p:nvSpPr>
        <p:spPr>
          <a:xfrm>
            <a:off x="892021" y="1170540"/>
            <a:ext cx="2065792" cy="3319849"/>
          </a:xfrm>
          <a:prstGeom prst="rect">
            <a:avLst/>
          </a:prstGeom>
        </p:spPr>
        <p:txBody>
          <a:bodyPr wrap="square" lIns="0" tIns="0" rIns="0" bIns="0" rtlCol="0">
            <a:noAutofit/>
          </a:bodyPr>
          <a:lstStyle/>
          <a:p>
            <a:r>
              <a:rPr lang="es-ES" sz="1000" b="1" dirty="0"/>
              <a:t>1. Tarjeta Sim</a:t>
            </a:r>
          </a:p>
          <a:p>
            <a:r>
              <a:rPr lang="es-ES" sz="1000" dirty="0"/>
              <a:t>Solicitud de Sim</a:t>
            </a:r>
          </a:p>
          <a:p>
            <a:r>
              <a:rPr lang="es-ES" sz="1000" dirty="0"/>
              <a:t>Cambio de Sim</a:t>
            </a:r>
          </a:p>
          <a:p>
            <a:r>
              <a:rPr lang="es-ES" sz="1000" dirty="0"/>
              <a:t> </a:t>
            </a:r>
          </a:p>
          <a:p>
            <a:r>
              <a:rPr lang="es-ES" sz="1000" b="1" dirty="0"/>
              <a:t>2. Gestión de líneas:</a:t>
            </a:r>
            <a:endParaRPr lang="es-ES" sz="1000" dirty="0"/>
          </a:p>
          <a:p>
            <a:r>
              <a:rPr lang="es-ES" sz="1000" dirty="0"/>
              <a:t>PIN-PUK</a:t>
            </a:r>
          </a:p>
          <a:p>
            <a:r>
              <a:rPr lang="es-ES" sz="1000" dirty="0"/>
              <a:t>Contestador</a:t>
            </a:r>
          </a:p>
          <a:p>
            <a:r>
              <a:rPr lang="es-ES" sz="1000" dirty="0"/>
              <a:t>Restricciones</a:t>
            </a:r>
          </a:p>
          <a:p>
            <a:r>
              <a:rPr lang="es-ES" sz="1000" dirty="0"/>
              <a:t>*Desvíos</a:t>
            </a:r>
          </a:p>
          <a:p>
            <a:r>
              <a:rPr lang="es-ES" sz="1000" dirty="0"/>
              <a:t> </a:t>
            </a:r>
          </a:p>
          <a:p>
            <a:r>
              <a:rPr lang="es-ES" sz="1000" b="1" dirty="0"/>
              <a:t>3. Roaming</a:t>
            </a:r>
            <a:endParaRPr lang="es-ES" sz="1000" dirty="0"/>
          </a:p>
          <a:p>
            <a:r>
              <a:rPr lang="es-ES" sz="1000" dirty="0"/>
              <a:t>Restricciones</a:t>
            </a:r>
          </a:p>
          <a:p>
            <a:r>
              <a:rPr lang="es-ES" sz="1000" dirty="0"/>
              <a:t> </a:t>
            </a:r>
          </a:p>
          <a:p>
            <a:r>
              <a:rPr lang="es-ES" sz="1000" b="1" dirty="0"/>
              <a:t>4. Móviles (Terminales) </a:t>
            </a:r>
            <a:endParaRPr lang="es-ES" sz="1000" dirty="0"/>
          </a:p>
          <a:p>
            <a:r>
              <a:rPr lang="es-ES" sz="1000" dirty="0"/>
              <a:t>Posventa de terminales</a:t>
            </a:r>
          </a:p>
          <a:p>
            <a:r>
              <a:rPr lang="es-ES" sz="1000" dirty="0" smtClean="0"/>
              <a:t>Liberar </a:t>
            </a:r>
            <a:r>
              <a:rPr lang="es-ES" sz="1000" dirty="0"/>
              <a:t>móvil (simlock)</a:t>
            </a:r>
          </a:p>
          <a:p>
            <a:r>
              <a:rPr lang="pt-BR" sz="1000" dirty="0"/>
              <a:t> </a:t>
            </a:r>
          </a:p>
          <a:p>
            <a:r>
              <a:rPr lang="es-ES" sz="1000" dirty="0"/>
              <a:t> </a:t>
            </a:r>
          </a:p>
          <a:p>
            <a:r>
              <a:rPr lang="es-ES" sz="1000" b="1" dirty="0"/>
              <a:t>5</a:t>
            </a:r>
            <a:r>
              <a:rPr lang="es-ES" sz="1000" b="1" dirty="0" smtClean="0"/>
              <a:t>. </a:t>
            </a:r>
            <a:r>
              <a:rPr lang="es-ES" sz="1000" dirty="0"/>
              <a:t>*</a:t>
            </a:r>
            <a:r>
              <a:rPr lang="es-ES" sz="1000" b="1" dirty="0"/>
              <a:t>Solicitar facturas</a:t>
            </a:r>
            <a:endParaRPr lang="es-ES" sz="1000" dirty="0"/>
          </a:p>
          <a:p>
            <a:r>
              <a:rPr lang="es-ES" sz="900" dirty="0"/>
              <a:t> </a:t>
            </a:r>
          </a:p>
          <a:p>
            <a:r>
              <a:rPr lang="es-ES" sz="700" dirty="0"/>
              <a:t>*Descarga directamente formulario sin opción de gestión individual</a:t>
            </a:r>
          </a:p>
          <a:p>
            <a:pPr marL="0" indent="0">
              <a:buFont typeface="Arial" pitchFamily="34" charset="0"/>
              <a:buNone/>
            </a:pPr>
            <a:endParaRPr lang="es-ES" sz="900" dirty="0" smtClean="0">
              <a:latin typeface="Vodafone Rg" pitchFamily="34" charset="0"/>
            </a:endParaRPr>
          </a:p>
        </p:txBody>
      </p:sp>
      <p:pic>
        <p:nvPicPr>
          <p:cNvPr id="11" name="Imagen 10"/>
          <p:cNvPicPr>
            <a:picLocks noChangeAspect="1"/>
          </p:cNvPicPr>
          <p:nvPr/>
        </p:nvPicPr>
        <p:blipFill>
          <a:blip r:embed="rId3"/>
          <a:stretch>
            <a:fillRect/>
          </a:stretch>
        </p:blipFill>
        <p:spPr>
          <a:xfrm>
            <a:off x="5178815" y="1882247"/>
            <a:ext cx="253668" cy="267829"/>
          </a:xfrm>
          <a:prstGeom prst="rect">
            <a:avLst/>
          </a:prstGeom>
        </p:spPr>
      </p:pic>
      <p:pic>
        <p:nvPicPr>
          <p:cNvPr id="12" name="Imagen 11"/>
          <p:cNvPicPr>
            <a:picLocks noChangeAspect="1"/>
          </p:cNvPicPr>
          <p:nvPr/>
        </p:nvPicPr>
        <p:blipFill>
          <a:blip r:embed="rId4"/>
          <a:stretch>
            <a:fillRect/>
          </a:stretch>
        </p:blipFill>
        <p:spPr>
          <a:xfrm flipV="1">
            <a:off x="5498474" y="2521525"/>
            <a:ext cx="82196" cy="78460"/>
          </a:xfrm>
          <a:prstGeom prst="rect">
            <a:avLst/>
          </a:prstGeom>
        </p:spPr>
      </p:pic>
      <p:pic>
        <p:nvPicPr>
          <p:cNvPr id="2" name="Imagen 1"/>
          <p:cNvPicPr>
            <a:picLocks noChangeAspect="1"/>
          </p:cNvPicPr>
          <p:nvPr/>
        </p:nvPicPr>
        <p:blipFill>
          <a:blip r:embed="rId5"/>
          <a:stretch>
            <a:fillRect/>
          </a:stretch>
        </p:blipFill>
        <p:spPr>
          <a:xfrm>
            <a:off x="3557126" y="772667"/>
            <a:ext cx="4827584" cy="3922412"/>
          </a:xfrm>
          <a:prstGeom prst="rect">
            <a:avLst/>
          </a:prstGeom>
        </p:spPr>
      </p:pic>
    </p:spTree>
    <p:extLst>
      <p:ext uri="{BB962C8B-B14F-4D97-AF65-F5344CB8AC3E}">
        <p14:creationId xmlns:p14="http://schemas.microsoft.com/office/powerpoint/2010/main" val="2702697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121" y="186117"/>
            <a:ext cx="8182466" cy="737710"/>
          </a:xfrm>
        </p:spPr>
        <p:txBody>
          <a:bodyPr/>
          <a:lstStyle/>
          <a:p>
            <a:r>
              <a:rPr lang="es-ES" sz="1200" dirty="0" smtClean="0">
                <a:solidFill>
                  <a:schemeClr val="tx1"/>
                </a:solidFill>
              </a:rPr>
              <a:t>       Según el tipo de gestión que seleccionemos, nos dará la opción de:</a:t>
            </a:r>
            <a:br>
              <a:rPr lang="es-ES" sz="1200" dirty="0" smtClean="0">
                <a:solidFill>
                  <a:schemeClr val="tx1"/>
                </a:solidFill>
              </a:rPr>
            </a:br>
            <a:r>
              <a:rPr lang="es-ES" sz="1200" dirty="0" smtClean="0">
                <a:solidFill>
                  <a:schemeClr val="tx1"/>
                </a:solidFill>
              </a:rPr>
              <a:t/>
            </a:r>
            <a:br>
              <a:rPr lang="es-ES" sz="1200" dirty="0" smtClean="0">
                <a:solidFill>
                  <a:schemeClr val="tx1"/>
                </a:solidFill>
              </a:rPr>
            </a:br>
            <a:r>
              <a:rPr lang="es-ES" sz="1200" dirty="0" smtClean="0">
                <a:solidFill>
                  <a:schemeClr val="tx1"/>
                </a:solidFill>
              </a:rPr>
              <a:t>       Elegir entre gestionar una o varias líneas.                                               </a:t>
            </a:r>
            <a:r>
              <a:rPr lang="es-ES" sz="1200" dirty="0">
                <a:solidFill>
                  <a:schemeClr val="tx1"/>
                </a:solidFill>
              </a:rPr>
              <a:t>Descargar directamente un formulario para la </a:t>
            </a:r>
            <a:r>
              <a:rPr lang="es-ES" sz="1200" dirty="0" smtClean="0">
                <a:solidFill>
                  <a:schemeClr val="tx1"/>
                </a:solidFill>
              </a:rPr>
              <a:t>solicitud</a:t>
            </a:r>
            <a:br>
              <a:rPr lang="es-ES" sz="1200" dirty="0" smtClean="0">
                <a:solidFill>
                  <a:schemeClr val="tx1"/>
                </a:solidFill>
              </a:rPr>
            </a:br>
            <a:r>
              <a:rPr lang="es-ES" sz="1200" dirty="0" smtClean="0">
                <a:solidFill>
                  <a:schemeClr val="tx1"/>
                </a:solidFill>
              </a:rPr>
              <a:t>-</a:t>
            </a:r>
            <a:endParaRPr lang="es-ES" sz="1200" dirty="0">
              <a:solidFill>
                <a:schemeClr val="tx1"/>
              </a:solidFill>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184708"/>
            <a:ext cx="1016000" cy="1473200"/>
          </a:xfrm>
          <a:prstGeom prst="rect">
            <a:avLst/>
          </a:prstGeom>
        </p:spPr>
      </p:pic>
      <p:sp>
        <p:nvSpPr>
          <p:cNvPr id="11" name="Elipse 10"/>
          <p:cNvSpPr/>
          <p:nvPr/>
        </p:nvSpPr>
        <p:spPr>
          <a:xfrm>
            <a:off x="730578" y="469514"/>
            <a:ext cx="311086" cy="329939"/>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r>
              <a:rPr lang="es-ES" sz="1000" dirty="0">
                <a:solidFill>
                  <a:schemeClr val="tx1"/>
                </a:solidFill>
                <a:latin typeface="Vodafone Rg" pitchFamily="34" charset="0"/>
              </a:rPr>
              <a:t>A</a:t>
            </a: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endParaRPr lang="es-ES" sz="1000" kern="1200" dirty="0" smtClean="0">
              <a:solidFill>
                <a:schemeClr val="tx1"/>
              </a:solidFill>
              <a:latin typeface="Vodafone Rg" pitchFamily="34" charset="0"/>
              <a:ea typeface="+mn-ea"/>
              <a:cs typeface="+mn-cs"/>
            </a:endParaRPr>
          </a:p>
        </p:txBody>
      </p:sp>
      <p:sp>
        <p:nvSpPr>
          <p:cNvPr id="12" name="Elipse 11"/>
          <p:cNvSpPr/>
          <p:nvPr/>
        </p:nvSpPr>
        <p:spPr>
          <a:xfrm>
            <a:off x="4704401" y="469514"/>
            <a:ext cx="311086" cy="329939"/>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r>
              <a:rPr lang="es-ES" sz="1000" dirty="0" smtClean="0">
                <a:solidFill>
                  <a:schemeClr val="tx1"/>
                </a:solidFill>
                <a:latin typeface="Vodafone Rg" pitchFamily="34" charset="0"/>
              </a:rPr>
              <a:t>B</a:t>
            </a:r>
          </a:p>
          <a:p>
            <a:pPr algn="ctr" defTabSz="444500">
              <a:lnSpc>
                <a:spcPct val="90000"/>
              </a:lnSpc>
              <a:spcBef>
                <a:spcPct val="0"/>
              </a:spcBef>
              <a:spcAft>
                <a:spcPct val="35000"/>
              </a:spcAft>
            </a:pPr>
            <a:endParaRPr lang="es-ES" sz="1000" kern="1200" dirty="0" smtClean="0">
              <a:solidFill>
                <a:schemeClr val="tx1"/>
              </a:solidFill>
              <a:latin typeface="Vodafone Rg" pitchFamily="34" charset="0"/>
              <a:ea typeface="+mn-ea"/>
              <a:cs typeface="+mn-cs"/>
            </a:endParaRPr>
          </a:p>
        </p:txBody>
      </p:sp>
      <p:pic>
        <p:nvPicPr>
          <p:cNvPr id="2" name="Imagen 1"/>
          <p:cNvPicPr>
            <a:picLocks noChangeAspect="1"/>
          </p:cNvPicPr>
          <p:nvPr/>
        </p:nvPicPr>
        <p:blipFill>
          <a:blip r:embed="rId3"/>
          <a:stretch>
            <a:fillRect/>
          </a:stretch>
        </p:blipFill>
        <p:spPr>
          <a:xfrm>
            <a:off x="4314826" y="2333625"/>
            <a:ext cx="197360" cy="182741"/>
          </a:xfrm>
          <a:prstGeom prst="rect">
            <a:avLst/>
          </a:prstGeom>
        </p:spPr>
      </p:pic>
      <p:pic>
        <p:nvPicPr>
          <p:cNvPr id="13" name="Imagen 12"/>
          <p:cNvPicPr>
            <a:picLocks noChangeAspect="1"/>
          </p:cNvPicPr>
          <p:nvPr/>
        </p:nvPicPr>
        <p:blipFill>
          <a:blip r:embed="rId3"/>
          <a:stretch>
            <a:fillRect/>
          </a:stretch>
        </p:blipFill>
        <p:spPr>
          <a:xfrm>
            <a:off x="1633409" y="2183029"/>
            <a:ext cx="195391" cy="230658"/>
          </a:xfrm>
          <a:prstGeom prst="rect">
            <a:avLst/>
          </a:prstGeom>
        </p:spPr>
      </p:pic>
      <p:pic>
        <p:nvPicPr>
          <p:cNvPr id="14" name="Imagen 13"/>
          <p:cNvPicPr>
            <a:picLocks noChangeAspect="1"/>
          </p:cNvPicPr>
          <p:nvPr/>
        </p:nvPicPr>
        <p:blipFill>
          <a:blip r:embed="rId3"/>
          <a:stretch>
            <a:fillRect/>
          </a:stretch>
        </p:blipFill>
        <p:spPr>
          <a:xfrm>
            <a:off x="6085961" y="2183029"/>
            <a:ext cx="195391" cy="230658"/>
          </a:xfrm>
          <a:prstGeom prst="rect">
            <a:avLst/>
          </a:prstGeom>
        </p:spPr>
      </p:pic>
      <p:pic>
        <p:nvPicPr>
          <p:cNvPr id="16" name="Imagen 15"/>
          <p:cNvPicPr>
            <a:picLocks noChangeAspect="1"/>
          </p:cNvPicPr>
          <p:nvPr/>
        </p:nvPicPr>
        <p:blipFill>
          <a:blip r:embed="rId4"/>
          <a:stretch>
            <a:fillRect/>
          </a:stretch>
        </p:blipFill>
        <p:spPr>
          <a:xfrm flipV="1">
            <a:off x="1906861" y="2632674"/>
            <a:ext cx="82196" cy="78460"/>
          </a:xfrm>
          <a:prstGeom prst="rect">
            <a:avLst/>
          </a:prstGeom>
        </p:spPr>
      </p:pic>
      <p:pic>
        <p:nvPicPr>
          <p:cNvPr id="17" name="Imagen 16"/>
          <p:cNvPicPr>
            <a:picLocks noChangeAspect="1"/>
          </p:cNvPicPr>
          <p:nvPr/>
        </p:nvPicPr>
        <p:blipFill>
          <a:blip r:embed="rId4"/>
          <a:stretch>
            <a:fillRect/>
          </a:stretch>
        </p:blipFill>
        <p:spPr>
          <a:xfrm flipV="1">
            <a:off x="6296817" y="2598714"/>
            <a:ext cx="82196" cy="78460"/>
          </a:xfrm>
          <a:prstGeom prst="rect">
            <a:avLst/>
          </a:prstGeom>
        </p:spPr>
      </p:pic>
      <p:pic>
        <p:nvPicPr>
          <p:cNvPr id="3" name="Imagen 2"/>
          <p:cNvPicPr>
            <a:picLocks noChangeAspect="1"/>
          </p:cNvPicPr>
          <p:nvPr/>
        </p:nvPicPr>
        <p:blipFill>
          <a:blip r:embed="rId5"/>
          <a:stretch>
            <a:fillRect/>
          </a:stretch>
        </p:blipFill>
        <p:spPr>
          <a:xfrm>
            <a:off x="272330" y="923827"/>
            <a:ext cx="3912741" cy="3592899"/>
          </a:xfrm>
          <a:prstGeom prst="rect">
            <a:avLst/>
          </a:prstGeom>
        </p:spPr>
      </p:pic>
      <p:pic>
        <p:nvPicPr>
          <p:cNvPr id="7" name="Imagen 6"/>
          <p:cNvPicPr>
            <a:picLocks noChangeAspect="1"/>
          </p:cNvPicPr>
          <p:nvPr/>
        </p:nvPicPr>
        <p:blipFill>
          <a:blip r:embed="rId6"/>
          <a:stretch>
            <a:fillRect/>
          </a:stretch>
        </p:blipFill>
        <p:spPr>
          <a:xfrm>
            <a:off x="4634035" y="1098620"/>
            <a:ext cx="4434552" cy="2853062"/>
          </a:xfrm>
          <a:prstGeom prst="rect">
            <a:avLst/>
          </a:prstGeom>
        </p:spPr>
      </p:pic>
    </p:spTree>
    <p:extLst>
      <p:ext uri="{BB962C8B-B14F-4D97-AF65-F5344CB8AC3E}">
        <p14:creationId xmlns:p14="http://schemas.microsoft.com/office/powerpoint/2010/main" val="3393039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120" y="182263"/>
            <a:ext cx="8182466" cy="872026"/>
          </a:xfrm>
        </p:spPr>
        <p:txBody>
          <a:bodyPr/>
          <a:lstStyle/>
          <a:p>
            <a:r>
              <a:rPr lang="es-ES" sz="1200" u="sng" dirty="0" smtClean="0">
                <a:solidFill>
                  <a:schemeClr val="tx1"/>
                </a:solidFill>
                <a:effectLst>
                  <a:outerShdw blurRad="38100" dist="38100" dir="2700000" algn="tl">
                    <a:srgbClr val="000000">
                      <a:alpha val="43137"/>
                    </a:srgbClr>
                  </a:outerShdw>
                </a:effectLst>
              </a:rPr>
              <a:t>GESTIONAR UNA LÍNEA</a:t>
            </a:r>
            <a:r>
              <a:rPr lang="es-ES" sz="1200" dirty="0" smtClean="0">
                <a:solidFill>
                  <a:schemeClr val="tx1"/>
                </a:solidFill>
              </a:rPr>
              <a:t>.</a:t>
            </a:r>
            <a:r>
              <a:rPr lang="es-ES" sz="1200" dirty="0">
                <a:solidFill>
                  <a:schemeClr val="tx1"/>
                </a:solidFill>
              </a:rPr>
              <a:t> </a:t>
            </a:r>
            <a:r>
              <a:rPr lang="es-ES" sz="1200" dirty="0" smtClean="0">
                <a:solidFill>
                  <a:schemeClr val="tx1"/>
                </a:solidFill>
              </a:rPr>
              <a:t>  </a:t>
            </a:r>
            <a:br>
              <a:rPr lang="es-ES" sz="1200" dirty="0" smtClean="0">
                <a:solidFill>
                  <a:schemeClr val="tx1"/>
                </a:solidFill>
              </a:rPr>
            </a:br>
            <a:r>
              <a:rPr lang="es-ES" sz="1200" dirty="0" smtClean="0">
                <a:solidFill>
                  <a:schemeClr val="tx1"/>
                </a:solidFill>
              </a:rPr>
              <a:t/>
            </a:r>
            <a:br>
              <a:rPr lang="es-ES" sz="1200" dirty="0" smtClean="0">
                <a:solidFill>
                  <a:schemeClr val="tx1"/>
                </a:solidFill>
              </a:rPr>
            </a:br>
            <a:r>
              <a:rPr lang="es-ES" sz="1200" dirty="0" smtClean="0">
                <a:solidFill>
                  <a:schemeClr val="tx1"/>
                </a:solidFill>
              </a:rPr>
              <a:t>       </a:t>
            </a:r>
            <a:r>
              <a:rPr lang="es-ES" sz="1400" b="0" dirty="0">
                <a:solidFill>
                  <a:schemeClr val="tx1"/>
                </a:solidFill>
              </a:rPr>
              <a:t>Llevará al cliente a la gestión solicitada. Seleccionaremos el CIF a gestionar e introduciremos el nº de teléfono en “Escribe a mano el número de la línea”, pulsamos ENTER y continuar. </a:t>
            </a: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886120" cy="1284874"/>
          </a:xfrm>
          <a:prstGeom prst="rect">
            <a:avLst/>
          </a:prstGeom>
        </p:spPr>
      </p:pic>
      <p:sp>
        <p:nvSpPr>
          <p:cNvPr id="8" name="Conector 7"/>
          <p:cNvSpPr/>
          <p:nvPr/>
        </p:nvSpPr>
        <p:spPr>
          <a:xfrm>
            <a:off x="1598141" y="3756455"/>
            <a:ext cx="45719" cy="45719"/>
          </a:xfrm>
          <a:prstGeom prst="flowChartConnector">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0" name="Elipse 9"/>
          <p:cNvSpPr/>
          <p:nvPr/>
        </p:nvSpPr>
        <p:spPr>
          <a:xfrm>
            <a:off x="736543" y="445068"/>
            <a:ext cx="299153" cy="279862"/>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r>
              <a:rPr lang="es-ES" sz="1000" dirty="0" smtClean="0">
                <a:solidFill>
                  <a:schemeClr val="tx1"/>
                </a:solidFill>
                <a:latin typeface="Vodafone Rg" pitchFamily="34" charset="0"/>
              </a:rPr>
              <a:t>A.1</a:t>
            </a:r>
          </a:p>
          <a:p>
            <a:pPr algn="ctr" defTabSz="444500">
              <a:lnSpc>
                <a:spcPct val="90000"/>
              </a:lnSpc>
              <a:spcBef>
                <a:spcPct val="0"/>
              </a:spcBef>
              <a:spcAft>
                <a:spcPct val="35000"/>
              </a:spcAft>
            </a:pPr>
            <a:r>
              <a:rPr lang="es-ES" sz="1000" kern="1200" dirty="0" smtClean="0">
                <a:solidFill>
                  <a:schemeClr val="tx1"/>
                </a:solidFill>
                <a:latin typeface="Vodafone Rg" pitchFamily="34" charset="0"/>
                <a:ea typeface="+mn-ea"/>
                <a:cs typeface="+mn-cs"/>
              </a:rPr>
              <a:t>     </a:t>
            </a:r>
          </a:p>
        </p:txBody>
      </p:sp>
      <p:pic>
        <p:nvPicPr>
          <p:cNvPr id="11" name="Imagen 10"/>
          <p:cNvPicPr>
            <a:picLocks noChangeAspect="1"/>
          </p:cNvPicPr>
          <p:nvPr/>
        </p:nvPicPr>
        <p:blipFill>
          <a:blip r:embed="rId3"/>
          <a:stretch>
            <a:fillRect/>
          </a:stretch>
        </p:blipFill>
        <p:spPr>
          <a:xfrm>
            <a:off x="1492207" y="2186870"/>
            <a:ext cx="195391" cy="230658"/>
          </a:xfrm>
          <a:prstGeom prst="rect">
            <a:avLst/>
          </a:prstGeom>
        </p:spPr>
      </p:pic>
      <p:pic>
        <p:nvPicPr>
          <p:cNvPr id="12" name="Imagen 11"/>
          <p:cNvPicPr>
            <a:picLocks noChangeAspect="1"/>
          </p:cNvPicPr>
          <p:nvPr/>
        </p:nvPicPr>
        <p:blipFill>
          <a:blip r:embed="rId4"/>
          <a:stretch>
            <a:fillRect/>
          </a:stretch>
        </p:blipFill>
        <p:spPr>
          <a:xfrm flipV="1">
            <a:off x="1687598" y="2682488"/>
            <a:ext cx="82196" cy="78460"/>
          </a:xfrm>
          <a:prstGeom prst="rect">
            <a:avLst/>
          </a:prstGeom>
        </p:spPr>
      </p:pic>
      <p:sp>
        <p:nvSpPr>
          <p:cNvPr id="6" name="Flecha derecha 5"/>
          <p:cNvSpPr/>
          <p:nvPr/>
        </p:nvSpPr>
        <p:spPr>
          <a:xfrm>
            <a:off x="4168003" y="2682488"/>
            <a:ext cx="319157" cy="202769"/>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7" name="Imagen 6"/>
          <p:cNvPicPr>
            <a:picLocks noChangeAspect="1"/>
          </p:cNvPicPr>
          <p:nvPr/>
        </p:nvPicPr>
        <p:blipFill>
          <a:blip r:embed="rId5"/>
          <a:stretch>
            <a:fillRect/>
          </a:stretch>
        </p:blipFill>
        <p:spPr>
          <a:xfrm>
            <a:off x="38581" y="1164163"/>
            <a:ext cx="4055280" cy="3574038"/>
          </a:xfrm>
          <a:prstGeom prst="rect">
            <a:avLst/>
          </a:prstGeom>
        </p:spPr>
      </p:pic>
      <p:pic>
        <p:nvPicPr>
          <p:cNvPr id="2" name="Imagen 1"/>
          <p:cNvPicPr>
            <a:picLocks noChangeAspect="1"/>
          </p:cNvPicPr>
          <p:nvPr/>
        </p:nvPicPr>
        <p:blipFill>
          <a:blip r:embed="rId6"/>
          <a:stretch>
            <a:fillRect/>
          </a:stretch>
        </p:blipFill>
        <p:spPr>
          <a:xfrm>
            <a:off x="5730261" y="1493237"/>
            <a:ext cx="3366605" cy="3105812"/>
          </a:xfrm>
          <a:prstGeom prst="rect">
            <a:avLst/>
          </a:prstGeom>
        </p:spPr>
      </p:pic>
      <p:pic>
        <p:nvPicPr>
          <p:cNvPr id="3" name="Imagen 2"/>
          <p:cNvPicPr>
            <a:picLocks noChangeAspect="1"/>
          </p:cNvPicPr>
          <p:nvPr/>
        </p:nvPicPr>
        <p:blipFill>
          <a:blip r:embed="rId7"/>
          <a:stretch>
            <a:fillRect/>
          </a:stretch>
        </p:blipFill>
        <p:spPr>
          <a:xfrm>
            <a:off x="4628872" y="1493237"/>
            <a:ext cx="1104339" cy="3054914"/>
          </a:xfrm>
          <a:prstGeom prst="rect">
            <a:avLst/>
          </a:prstGeom>
        </p:spPr>
      </p:pic>
    </p:spTree>
    <p:extLst>
      <p:ext uri="{BB962C8B-B14F-4D97-AF65-F5344CB8AC3E}">
        <p14:creationId xmlns:p14="http://schemas.microsoft.com/office/powerpoint/2010/main" val="684400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120" y="182263"/>
            <a:ext cx="8182466" cy="737710"/>
          </a:xfrm>
        </p:spPr>
        <p:txBody>
          <a:bodyPr/>
          <a:lstStyle/>
          <a:p>
            <a:r>
              <a:rPr lang="es-ES" sz="1200" u="sng" dirty="0">
                <a:solidFill>
                  <a:schemeClr val="tx1"/>
                </a:solidFill>
                <a:effectLst>
                  <a:outerShdw blurRad="38100" dist="38100" dir="2700000" algn="tl">
                    <a:srgbClr val="000000">
                      <a:alpha val="43137"/>
                    </a:srgbClr>
                  </a:outerShdw>
                </a:effectLst>
              </a:rPr>
              <a:t>GESTIONAR VARIAS LÍNEAS.</a:t>
            </a:r>
            <a:r>
              <a:rPr lang="es-ES" sz="1200" dirty="0" smtClean="0">
                <a:solidFill>
                  <a:schemeClr val="tx1"/>
                </a:solidFill>
              </a:rPr>
              <a:t/>
            </a:r>
            <a:br>
              <a:rPr lang="es-ES" sz="1200" dirty="0" smtClean="0">
                <a:solidFill>
                  <a:schemeClr val="tx1"/>
                </a:solidFill>
              </a:rPr>
            </a:br>
            <a:r>
              <a:rPr lang="es-ES" sz="1200" dirty="0" smtClean="0">
                <a:solidFill>
                  <a:schemeClr val="tx1"/>
                </a:solidFill>
              </a:rPr>
              <a:t/>
            </a:r>
            <a:br>
              <a:rPr lang="es-ES" sz="1200" dirty="0" smtClean="0">
                <a:solidFill>
                  <a:schemeClr val="tx1"/>
                </a:solidFill>
              </a:rPr>
            </a:br>
            <a:r>
              <a:rPr lang="es-ES" sz="1400" b="0" dirty="0" smtClean="0">
                <a:solidFill>
                  <a:schemeClr val="tx1"/>
                </a:solidFill>
              </a:rPr>
              <a:t>       Seleccionamos en </a:t>
            </a:r>
            <a:r>
              <a:rPr lang="es-ES" sz="1400" b="0" dirty="0">
                <a:solidFill>
                  <a:schemeClr val="tx1"/>
                </a:solidFill>
              </a:rPr>
              <a:t>el menú </a:t>
            </a:r>
            <a:r>
              <a:rPr lang="es-ES" sz="1400" b="0" u="sng" dirty="0">
                <a:solidFill>
                  <a:schemeClr val="tx1"/>
                </a:solidFill>
              </a:rPr>
              <a:t>Solicitudes Masivas</a:t>
            </a:r>
            <a:r>
              <a:rPr lang="es-ES" sz="1400" b="0" dirty="0">
                <a:solidFill>
                  <a:schemeClr val="tx1"/>
                </a:solidFill>
              </a:rPr>
              <a:t>. </a:t>
            </a:r>
            <a:r>
              <a:rPr lang="es-ES" sz="1400" b="0" dirty="0" smtClean="0">
                <a:solidFill>
                  <a:schemeClr val="tx1"/>
                </a:solidFill>
              </a:rPr>
              <a:t>Elegimos </a:t>
            </a:r>
            <a:r>
              <a:rPr lang="es-ES" sz="1400" b="0" dirty="0">
                <a:solidFill>
                  <a:schemeClr val="tx1"/>
                </a:solidFill>
              </a:rPr>
              <a:t>el CIF a gestionar, </a:t>
            </a:r>
            <a:r>
              <a:rPr lang="es-ES" sz="1400" b="0" dirty="0" smtClean="0">
                <a:solidFill>
                  <a:schemeClr val="tx1"/>
                </a:solidFill>
              </a:rPr>
              <a:t>descargamos </a:t>
            </a:r>
            <a:r>
              <a:rPr lang="es-ES" sz="1400" b="0" dirty="0">
                <a:solidFill>
                  <a:schemeClr val="tx1"/>
                </a:solidFill>
              </a:rPr>
              <a:t>el </a:t>
            </a:r>
            <a:r>
              <a:rPr lang="es-ES" sz="1400" b="0" dirty="0" smtClean="0">
                <a:solidFill>
                  <a:schemeClr val="tx1"/>
                </a:solidFill>
              </a:rPr>
              <a:t>formulario excel, </a:t>
            </a:r>
            <a:r>
              <a:rPr lang="es-ES" sz="1400" b="0" dirty="0">
                <a:solidFill>
                  <a:schemeClr val="bg2"/>
                </a:solidFill>
              </a:rPr>
              <a:t>(*)</a:t>
            </a:r>
            <a:r>
              <a:rPr lang="es-ES" sz="1400" b="0" dirty="0" smtClean="0">
                <a:solidFill>
                  <a:schemeClr val="tx1"/>
                </a:solidFill>
              </a:rPr>
              <a:t>cumplimentamos </a:t>
            </a:r>
            <a:r>
              <a:rPr lang="es-ES" sz="1400" b="0" dirty="0">
                <a:solidFill>
                  <a:schemeClr val="tx1"/>
                </a:solidFill>
              </a:rPr>
              <a:t>y </a:t>
            </a:r>
            <a:r>
              <a:rPr lang="es-ES" sz="1400" b="0" dirty="0" smtClean="0">
                <a:solidFill>
                  <a:schemeClr val="tx1"/>
                </a:solidFill>
              </a:rPr>
              <a:t>anexamos (como </a:t>
            </a:r>
            <a:r>
              <a:rPr lang="es-ES" sz="1400" b="0" dirty="0">
                <a:solidFill>
                  <a:schemeClr val="tx1"/>
                </a:solidFill>
              </a:rPr>
              <a:t>se ve en el </a:t>
            </a:r>
            <a:r>
              <a:rPr lang="es-ES" sz="1400" b="0" dirty="0" smtClean="0">
                <a:solidFill>
                  <a:schemeClr val="tx1"/>
                </a:solidFill>
              </a:rPr>
              <a:t>ejemplo). El cliente debe renombrar el fichero según la gestión mas el CIF de su empresa.</a:t>
            </a:r>
            <a:endParaRPr lang="es-ES" sz="1400" b="0" dirty="0">
              <a:solidFill>
                <a:schemeClr val="tx1"/>
              </a:solidFill>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886120" cy="1284874"/>
          </a:xfrm>
          <a:prstGeom prst="rect">
            <a:avLst/>
          </a:prstGeom>
        </p:spPr>
      </p:pic>
      <p:sp>
        <p:nvSpPr>
          <p:cNvPr id="8" name="Conector 7"/>
          <p:cNvSpPr/>
          <p:nvPr/>
        </p:nvSpPr>
        <p:spPr>
          <a:xfrm>
            <a:off x="1598141" y="3756455"/>
            <a:ext cx="45719" cy="45719"/>
          </a:xfrm>
          <a:prstGeom prst="flowChartConnector">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9" name="Elipse 18"/>
          <p:cNvSpPr/>
          <p:nvPr/>
        </p:nvSpPr>
        <p:spPr>
          <a:xfrm>
            <a:off x="736543" y="464682"/>
            <a:ext cx="299153" cy="279862"/>
          </a:xfrm>
          <a:prstGeom prst="ellipse">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dirty="0" smtClean="0">
              <a:solidFill>
                <a:schemeClr val="tx1"/>
              </a:solidFill>
              <a:latin typeface="Vodafone Rg" pitchFamily="34" charset="0"/>
            </a:endParaRPr>
          </a:p>
          <a:p>
            <a:pPr algn="ctr" defTabSz="444500">
              <a:lnSpc>
                <a:spcPct val="90000"/>
              </a:lnSpc>
              <a:spcBef>
                <a:spcPct val="0"/>
              </a:spcBef>
              <a:spcAft>
                <a:spcPct val="35000"/>
              </a:spcAft>
            </a:pPr>
            <a:r>
              <a:rPr lang="es-ES" sz="1000" dirty="0" smtClean="0">
                <a:solidFill>
                  <a:schemeClr val="tx1"/>
                </a:solidFill>
                <a:latin typeface="Vodafone Rg" pitchFamily="34" charset="0"/>
              </a:rPr>
              <a:t>A.2</a:t>
            </a:r>
          </a:p>
          <a:p>
            <a:pPr algn="ctr" defTabSz="444500">
              <a:lnSpc>
                <a:spcPct val="90000"/>
              </a:lnSpc>
              <a:spcBef>
                <a:spcPct val="0"/>
              </a:spcBef>
              <a:spcAft>
                <a:spcPct val="35000"/>
              </a:spcAft>
            </a:pPr>
            <a:r>
              <a:rPr lang="es-ES" sz="1000" kern="1200" dirty="0" smtClean="0">
                <a:solidFill>
                  <a:schemeClr val="tx1"/>
                </a:solidFill>
                <a:latin typeface="Vodafone Rg" pitchFamily="34" charset="0"/>
                <a:ea typeface="+mn-ea"/>
                <a:cs typeface="+mn-cs"/>
              </a:rPr>
              <a:t>     </a:t>
            </a:r>
          </a:p>
        </p:txBody>
      </p:sp>
      <p:sp>
        <p:nvSpPr>
          <p:cNvPr id="21" name="Conector 20"/>
          <p:cNvSpPr/>
          <p:nvPr/>
        </p:nvSpPr>
        <p:spPr>
          <a:xfrm>
            <a:off x="2225557" y="3393990"/>
            <a:ext cx="45719" cy="49427"/>
          </a:xfrm>
          <a:prstGeom prst="flowChartConnector">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25" name="Imagen 24"/>
          <p:cNvPicPr>
            <a:picLocks noChangeAspect="1"/>
          </p:cNvPicPr>
          <p:nvPr/>
        </p:nvPicPr>
        <p:blipFill>
          <a:blip r:embed="rId3"/>
          <a:stretch>
            <a:fillRect/>
          </a:stretch>
        </p:blipFill>
        <p:spPr>
          <a:xfrm>
            <a:off x="1576103" y="2013869"/>
            <a:ext cx="195391" cy="230658"/>
          </a:xfrm>
          <a:prstGeom prst="rect">
            <a:avLst/>
          </a:prstGeom>
        </p:spPr>
      </p:pic>
      <p:pic>
        <p:nvPicPr>
          <p:cNvPr id="14" name="Imagen 13"/>
          <p:cNvPicPr>
            <a:picLocks noChangeAspect="1"/>
          </p:cNvPicPr>
          <p:nvPr/>
        </p:nvPicPr>
        <p:blipFill>
          <a:blip r:embed="rId4"/>
          <a:stretch>
            <a:fillRect/>
          </a:stretch>
        </p:blipFill>
        <p:spPr>
          <a:xfrm flipH="1">
            <a:off x="1780013" y="2460923"/>
            <a:ext cx="76324" cy="72855"/>
          </a:xfrm>
          <a:prstGeom prst="rect">
            <a:avLst/>
          </a:prstGeom>
        </p:spPr>
      </p:pic>
      <p:sp>
        <p:nvSpPr>
          <p:cNvPr id="16" name="Flecha derecha 15"/>
          <p:cNvSpPr/>
          <p:nvPr/>
        </p:nvSpPr>
        <p:spPr>
          <a:xfrm>
            <a:off x="4498329" y="2665628"/>
            <a:ext cx="319157" cy="202769"/>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3" name="Imagen 2"/>
          <p:cNvPicPr>
            <a:picLocks noChangeAspect="1"/>
          </p:cNvPicPr>
          <p:nvPr/>
        </p:nvPicPr>
        <p:blipFill>
          <a:blip r:embed="rId5"/>
          <a:stretch>
            <a:fillRect/>
          </a:stretch>
        </p:blipFill>
        <p:spPr>
          <a:xfrm>
            <a:off x="160282" y="1208473"/>
            <a:ext cx="4221988" cy="3639446"/>
          </a:xfrm>
          <a:prstGeom prst="rect">
            <a:avLst/>
          </a:prstGeom>
        </p:spPr>
      </p:pic>
      <p:sp>
        <p:nvSpPr>
          <p:cNvPr id="17" name="Rectángulo 16"/>
          <p:cNvSpPr/>
          <p:nvPr/>
        </p:nvSpPr>
        <p:spPr>
          <a:xfrm>
            <a:off x="2225557" y="4859420"/>
            <a:ext cx="5793958" cy="276999"/>
          </a:xfrm>
          <a:prstGeom prst="rect">
            <a:avLst/>
          </a:prstGeom>
        </p:spPr>
        <p:txBody>
          <a:bodyPr wrap="none">
            <a:spAutoFit/>
          </a:bodyPr>
          <a:lstStyle/>
          <a:p>
            <a:r>
              <a:rPr lang="es-ES" sz="1200" dirty="0">
                <a:solidFill>
                  <a:schemeClr val="bg2"/>
                </a:solidFill>
              </a:rPr>
              <a:t>(*)</a:t>
            </a:r>
            <a:r>
              <a:rPr lang="es-ES" sz="1200" b="1" dirty="0">
                <a:solidFill>
                  <a:schemeClr val="bg2"/>
                </a:solidFill>
              </a:rPr>
              <a:t> </a:t>
            </a:r>
            <a:r>
              <a:rPr lang="es-ES" sz="1200" dirty="0" smtClean="0">
                <a:latin typeface="Vodafone Rg" pitchFamily="34" charset="0"/>
              </a:rPr>
              <a:t>Dentro </a:t>
            </a:r>
            <a:r>
              <a:rPr lang="es-ES" sz="1200" dirty="0">
                <a:latin typeface="Vodafone Rg" pitchFamily="34" charset="0"/>
              </a:rPr>
              <a:t>del formulario dispones de una guía práctica para su cumplimentación y un glosario</a:t>
            </a:r>
            <a:endParaRPr lang="es-ES" sz="1200" dirty="0"/>
          </a:p>
        </p:txBody>
      </p:sp>
      <p:pic>
        <p:nvPicPr>
          <p:cNvPr id="6" name="Imagen 5"/>
          <p:cNvPicPr>
            <a:picLocks noChangeAspect="1"/>
          </p:cNvPicPr>
          <p:nvPr/>
        </p:nvPicPr>
        <p:blipFill>
          <a:blip r:embed="rId6"/>
          <a:stretch>
            <a:fillRect/>
          </a:stretch>
        </p:blipFill>
        <p:spPr>
          <a:xfrm>
            <a:off x="5122536" y="1124822"/>
            <a:ext cx="3352800" cy="3752850"/>
          </a:xfrm>
          <a:prstGeom prst="rect">
            <a:avLst/>
          </a:prstGeom>
        </p:spPr>
      </p:pic>
    </p:spTree>
    <p:extLst>
      <p:ext uri="{BB962C8B-B14F-4D97-AF65-F5344CB8AC3E}">
        <p14:creationId xmlns:p14="http://schemas.microsoft.com/office/powerpoint/2010/main" val="649476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120" y="182263"/>
            <a:ext cx="8182466" cy="737710"/>
          </a:xfrm>
        </p:spPr>
        <p:txBody>
          <a:bodyPr/>
          <a:lstStyle/>
          <a:p>
            <a:r>
              <a:rPr lang="es-ES" sz="1200" u="sng" dirty="0">
                <a:solidFill>
                  <a:schemeClr val="tx1"/>
                </a:solidFill>
                <a:effectLst>
                  <a:outerShdw blurRad="38100" dist="38100" dir="2700000" algn="tl">
                    <a:srgbClr val="000000">
                      <a:alpha val="43137"/>
                    </a:srgbClr>
                  </a:outerShdw>
                </a:effectLst>
              </a:rPr>
              <a:t>GESTIONAR VARIAS LÍNEAS</a:t>
            </a:r>
            <a:br>
              <a:rPr lang="es-ES" sz="1200" u="sng" dirty="0">
                <a:solidFill>
                  <a:schemeClr val="tx1"/>
                </a:solidFill>
                <a:effectLst>
                  <a:outerShdw blurRad="38100" dist="38100" dir="2700000" algn="tl">
                    <a:srgbClr val="000000">
                      <a:alpha val="43137"/>
                    </a:srgbClr>
                  </a:outerShdw>
                </a:effectLst>
              </a:rPr>
            </a:br>
            <a:r>
              <a:rPr lang="es-ES" sz="1200" u="sng" dirty="0">
                <a:solidFill>
                  <a:schemeClr val="tx1"/>
                </a:solidFill>
                <a:effectLst>
                  <a:outerShdw blurRad="38100" dist="38100" dir="2700000" algn="tl">
                    <a:srgbClr val="000000">
                      <a:alpha val="43137"/>
                    </a:srgbClr>
                  </a:outerShdw>
                </a:effectLst>
              </a:rPr>
              <a:t/>
            </a:r>
            <a:br>
              <a:rPr lang="es-ES" sz="1200" u="sng" dirty="0">
                <a:solidFill>
                  <a:schemeClr val="tx1"/>
                </a:solidFill>
                <a:effectLst>
                  <a:outerShdw blurRad="38100" dist="38100" dir="2700000" algn="tl">
                    <a:srgbClr val="000000">
                      <a:alpha val="43137"/>
                    </a:srgbClr>
                  </a:outerShdw>
                </a:effectLst>
              </a:rPr>
            </a:br>
            <a:endParaRPr lang="es-ES" sz="1200" u="sng" dirty="0">
              <a:solidFill>
                <a:schemeClr val="tx1"/>
              </a:solidFill>
              <a:effectLst>
                <a:outerShdw blurRad="38100" dist="38100" dir="2700000" algn="tl">
                  <a:srgbClr val="000000">
                    <a:alpha val="43137"/>
                  </a:srgbClr>
                </a:outerShdw>
              </a:effectLst>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886120" cy="1284874"/>
          </a:xfrm>
          <a:prstGeom prst="rect">
            <a:avLst/>
          </a:prstGeom>
        </p:spPr>
      </p:pic>
      <p:sp>
        <p:nvSpPr>
          <p:cNvPr id="8" name="Conector 7"/>
          <p:cNvSpPr/>
          <p:nvPr/>
        </p:nvSpPr>
        <p:spPr>
          <a:xfrm>
            <a:off x="1598141" y="3756455"/>
            <a:ext cx="45719" cy="45719"/>
          </a:xfrm>
          <a:prstGeom prst="flowChartConnector">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17" name="Marcador de contenido 5"/>
          <p:cNvPicPr>
            <a:picLocks noChangeAspect="1"/>
          </p:cNvPicPr>
          <p:nvPr/>
        </p:nvPicPr>
        <p:blipFill>
          <a:blip r:embed="rId3"/>
          <a:stretch>
            <a:fillRect/>
          </a:stretch>
        </p:blipFill>
        <p:spPr>
          <a:xfrm>
            <a:off x="886120" y="1316646"/>
            <a:ext cx="3152738" cy="2149856"/>
          </a:xfrm>
          <a:prstGeom prst="rect">
            <a:avLst/>
          </a:prstGeom>
        </p:spPr>
      </p:pic>
      <p:pic>
        <p:nvPicPr>
          <p:cNvPr id="18" name="Marcador de contenido 5"/>
          <p:cNvPicPr>
            <a:picLocks noChangeAspect="1"/>
          </p:cNvPicPr>
          <p:nvPr/>
        </p:nvPicPr>
        <p:blipFill>
          <a:blip r:embed="rId4"/>
          <a:stretch>
            <a:fillRect/>
          </a:stretch>
        </p:blipFill>
        <p:spPr>
          <a:xfrm>
            <a:off x="5088436" y="1316646"/>
            <a:ext cx="2992881" cy="2348937"/>
          </a:xfrm>
          <a:prstGeom prst="rect">
            <a:avLst/>
          </a:prstGeom>
        </p:spPr>
      </p:pic>
      <p:sp>
        <p:nvSpPr>
          <p:cNvPr id="6" name="Rectángulo 5"/>
          <p:cNvSpPr/>
          <p:nvPr/>
        </p:nvSpPr>
        <p:spPr>
          <a:xfrm>
            <a:off x="729049" y="396673"/>
            <a:ext cx="8093675" cy="461665"/>
          </a:xfrm>
          <a:prstGeom prst="rect">
            <a:avLst/>
          </a:prstGeom>
        </p:spPr>
        <p:txBody>
          <a:bodyPr wrap="square">
            <a:spAutoFit/>
          </a:bodyPr>
          <a:lstStyle/>
          <a:p>
            <a:pPr>
              <a:spcBef>
                <a:spcPct val="0"/>
              </a:spcBef>
            </a:pPr>
            <a:endParaRPr lang="es-ES" sz="1200" b="1" dirty="0" smtClean="0">
              <a:latin typeface="Vodafone Rg" pitchFamily="34" charset="0"/>
              <a:ea typeface="+mj-ea"/>
              <a:cs typeface="+mj-cs"/>
            </a:endParaRPr>
          </a:p>
          <a:p>
            <a:pPr>
              <a:spcBef>
                <a:spcPct val="0"/>
              </a:spcBef>
            </a:pPr>
            <a:r>
              <a:rPr lang="es-ES" sz="1200" b="1" dirty="0" smtClean="0">
                <a:latin typeface="Vodafone Rg" pitchFamily="34" charset="0"/>
                <a:ea typeface="+mj-ea"/>
                <a:cs typeface="+mj-cs"/>
              </a:rPr>
              <a:t>Verificamos los datos de contacto de email y enviamos la solicitud. </a:t>
            </a:r>
            <a:endParaRPr lang="es-ES" sz="1200" b="1" dirty="0">
              <a:latin typeface="Vodafone Rg" pitchFamily="34" charset="0"/>
              <a:ea typeface="+mj-ea"/>
              <a:cs typeface="+mj-cs"/>
            </a:endParaRPr>
          </a:p>
        </p:txBody>
      </p:sp>
      <p:pic>
        <p:nvPicPr>
          <p:cNvPr id="20" name="Imagen 19"/>
          <p:cNvPicPr>
            <a:picLocks noChangeAspect="1"/>
          </p:cNvPicPr>
          <p:nvPr/>
        </p:nvPicPr>
        <p:blipFill>
          <a:blip r:embed="rId5"/>
          <a:stretch>
            <a:fillRect/>
          </a:stretch>
        </p:blipFill>
        <p:spPr>
          <a:xfrm>
            <a:off x="1007334" y="1433386"/>
            <a:ext cx="195391" cy="230658"/>
          </a:xfrm>
          <a:prstGeom prst="rect">
            <a:avLst/>
          </a:prstGeom>
        </p:spPr>
      </p:pic>
      <p:pic>
        <p:nvPicPr>
          <p:cNvPr id="10" name="Imagen 9"/>
          <p:cNvPicPr>
            <a:picLocks noChangeAspect="1"/>
          </p:cNvPicPr>
          <p:nvPr/>
        </p:nvPicPr>
        <p:blipFill>
          <a:blip r:embed="rId6"/>
          <a:stretch>
            <a:fillRect/>
          </a:stretch>
        </p:blipFill>
        <p:spPr>
          <a:xfrm flipV="1">
            <a:off x="1360106" y="2468855"/>
            <a:ext cx="82196" cy="78460"/>
          </a:xfrm>
          <a:prstGeom prst="rect">
            <a:avLst/>
          </a:prstGeom>
        </p:spPr>
      </p:pic>
    </p:spTree>
    <p:extLst>
      <p:ext uri="{BB962C8B-B14F-4D97-AF65-F5344CB8AC3E}">
        <p14:creationId xmlns:p14="http://schemas.microsoft.com/office/powerpoint/2010/main" val="320620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120" y="182263"/>
            <a:ext cx="8182466" cy="737710"/>
          </a:xfrm>
        </p:spPr>
        <p:txBody>
          <a:bodyPr/>
          <a:lstStyle/>
          <a:p>
            <a:r>
              <a:rPr lang="es-ES" sz="1200" u="sng" dirty="0">
                <a:solidFill>
                  <a:schemeClr val="tx1"/>
                </a:solidFill>
                <a:effectLst>
                  <a:outerShdw blurRad="38100" dist="38100" dir="2700000" algn="tl">
                    <a:srgbClr val="000000">
                      <a:alpha val="43137"/>
                    </a:srgbClr>
                  </a:outerShdw>
                </a:effectLst>
              </a:rPr>
              <a:t>GESTIÓN </a:t>
            </a:r>
            <a:r>
              <a:rPr lang="es-ES" sz="1200" u="sng" dirty="0" smtClean="0">
                <a:solidFill>
                  <a:schemeClr val="tx1"/>
                </a:solidFill>
                <a:effectLst>
                  <a:outerShdw blurRad="38100" dist="38100" dir="2700000" algn="tl">
                    <a:srgbClr val="000000">
                      <a:alpha val="43137"/>
                    </a:srgbClr>
                  </a:outerShdw>
                </a:effectLst>
              </a:rPr>
              <a:t>DE LA SOLICITUD</a:t>
            </a:r>
            <a:endParaRPr lang="es-ES" sz="1200" u="sng" dirty="0">
              <a:solidFill>
                <a:schemeClr val="tx1"/>
              </a:solidFill>
              <a:effectLst>
                <a:outerShdw blurRad="38100" dist="38100" dir="2700000" algn="tl">
                  <a:srgbClr val="000000">
                    <a:alpha val="43137"/>
                  </a:srgbClr>
                </a:outerShdw>
              </a:effectLst>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pic>
        <p:nvPicPr>
          <p:cNvPr id="5" name="Imagen 4"/>
          <p:cNvPicPr>
            <a:picLocks noChangeAspect="1"/>
          </p:cNvPicPr>
          <p:nvPr/>
        </p:nvPicPr>
        <p:blipFill>
          <a:blip r:embed="rId2"/>
          <a:stretch>
            <a:fillRect/>
          </a:stretch>
        </p:blipFill>
        <p:spPr>
          <a:xfrm>
            <a:off x="0" y="0"/>
            <a:ext cx="886120" cy="1284874"/>
          </a:xfrm>
          <a:prstGeom prst="rect">
            <a:avLst/>
          </a:prstGeom>
        </p:spPr>
      </p:pic>
      <p:sp>
        <p:nvSpPr>
          <p:cNvPr id="8" name="Conector 7"/>
          <p:cNvSpPr/>
          <p:nvPr/>
        </p:nvSpPr>
        <p:spPr>
          <a:xfrm>
            <a:off x="1598141" y="3756455"/>
            <a:ext cx="45719" cy="45719"/>
          </a:xfrm>
          <a:prstGeom prst="flowChartConnector">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6" name="Rectángulo 5"/>
          <p:cNvSpPr/>
          <p:nvPr/>
        </p:nvSpPr>
        <p:spPr>
          <a:xfrm>
            <a:off x="771137" y="223395"/>
            <a:ext cx="8093675" cy="1015663"/>
          </a:xfrm>
          <a:prstGeom prst="rect">
            <a:avLst/>
          </a:prstGeom>
        </p:spPr>
        <p:txBody>
          <a:bodyPr wrap="square">
            <a:spAutoFit/>
          </a:bodyPr>
          <a:lstStyle/>
          <a:p>
            <a:pPr>
              <a:spcBef>
                <a:spcPct val="0"/>
              </a:spcBef>
            </a:pPr>
            <a:endParaRPr lang="es-ES" sz="1200" dirty="0" smtClean="0">
              <a:latin typeface="Vodafone Rg" pitchFamily="34" charset="0"/>
              <a:ea typeface="+mj-ea"/>
              <a:cs typeface="+mj-cs"/>
            </a:endParaRPr>
          </a:p>
          <a:p>
            <a:pPr>
              <a:spcBef>
                <a:spcPct val="0"/>
              </a:spcBef>
            </a:pPr>
            <a:r>
              <a:rPr lang="es-ES" sz="1200" dirty="0" smtClean="0">
                <a:latin typeface="Vodafone Rg" pitchFamily="34" charset="0"/>
                <a:ea typeface="+mj-ea"/>
                <a:cs typeface="+mj-cs"/>
              </a:rPr>
              <a:t>Una vez que el cliente confirma sus datos y la web le indica el mensaje de que se ha recibido su solicitud correctamente, recibirá un correo de autorrespuesta en su dirección de correo desde </a:t>
            </a:r>
            <a:r>
              <a:rPr lang="es-ES" sz="1200" dirty="0">
                <a:latin typeface="Vodafone Rg" pitchFamily="34" charset="0"/>
                <a:ea typeface="+mj-ea"/>
                <a:cs typeface="+mj-cs"/>
              </a:rPr>
              <a:t>la dirección” </a:t>
            </a:r>
            <a:r>
              <a:rPr lang="es-ES" sz="1200" dirty="0" smtClean="0">
                <a:latin typeface="Vodafone Rg" pitchFamily="34" charset="0"/>
                <a:ea typeface="+mj-ea"/>
                <a:cs typeface="+mj-cs"/>
              </a:rPr>
              <a:t>noreply@vodafone.es”.</a:t>
            </a:r>
            <a:r>
              <a:rPr lang="es-ES" sz="1200" dirty="0">
                <a:latin typeface="Vodafone Rg" pitchFamily="34" charset="0"/>
              </a:rPr>
              <a:t> Una vez tramitada la gestión, el cliente recibirá respuesta en la dirección de correo indicada con el detalle de su solicitud. </a:t>
            </a:r>
          </a:p>
          <a:p>
            <a:pPr>
              <a:spcBef>
                <a:spcPct val="0"/>
              </a:spcBef>
            </a:pPr>
            <a:endParaRPr lang="es-ES" sz="1200" dirty="0">
              <a:latin typeface="Vodafone Rg" pitchFamily="34" charset="0"/>
              <a:ea typeface="+mj-ea"/>
              <a:cs typeface="+mj-cs"/>
            </a:endParaRPr>
          </a:p>
        </p:txBody>
      </p:sp>
      <p:pic>
        <p:nvPicPr>
          <p:cNvPr id="20" name="Imagen 19"/>
          <p:cNvPicPr>
            <a:picLocks noChangeAspect="1"/>
          </p:cNvPicPr>
          <p:nvPr/>
        </p:nvPicPr>
        <p:blipFill>
          <a:blip r:embed="rId3"/>
          <a:stretch>
            <a:fillRect/>
          </a:stretch>
        </p:blipFill>
        <p:spPr>
          <a:xfrm>
            <a:off x="1007334" y="1433386"/>
            <a:ext cx="195391" cy="230658"/>
          </a:xfrm>
          <a:prstGeom prst="rect">
            <a:avLst/>
          </a:prstGeom>
        </p:spPr>
      </p:pic>
      <p:pic>
        <p:nvPicPr>
          <p:cNvPr id="13" name="Imagen 12"/>
          <p:cNvPicPr>
            <a:picLocks noChangeAspect="1"/>
          </p:cNvPicPr>
          <p:nvPr/>
        </p:nvPicPr>
        <p:blipFill>
          <a:blip r:embed="rId4"/>
          <a:stretch>
            <a:fillRect/>
          </a:stretch>
        </p:blipFill>
        <p:spPr>
          <a:xfrm>
            <a:off x="1037323" y="1729846"/>
            <a:ext cx="2744982" cy="3309690"/>
          </a:xfrm>
          <a:prstGeom prst="rect">
            <a:avLst/>
          </a:prstGeom>
        </p:spPr>
      </p:pic>
      <p:pic>
        <p:nvPicPr>
          <p:cNvPr id="14" name="Imagen 13"/>
          <p:cNvPicPr>
            <a:picLocks noChangeAspect="1"/>
          </p:cNvPicPr>
          <p:nvPr/>
        </p:nvPicPr>
        <p:blipFill>
          <a:blip r:embed="rId5"/>
          <a:stretch>
            <a:fillRect/>
          </a:stretch>
        </p:blipFill>
        <p:spPr>
          <a:xfrm>
            <a:off x="5086413" y="1087638"/>
            <a:ext cx="2797198" cy="3720454"/>
          </a:xfrm>
          <a:prstGeom prst="rect">
            <a:avLst/>
          </a:prstGeom>
        </p:spPr>
      </p:pic>
      <p:pic>
        <p:nvPicPr>
          <p:cNvPr id="16" name="Imagen 15"/>
          <p:cNvPicPr>
            <a:picLocks noChangeAspect="1"/>
          </p:cNvPicPr>
          <p:nvPr/>
        </p:nvPicPr>
        <p:blipFill>
          <a:blip r:embed="rId6"/>
          <a:stretch>
            <a:fillRect/>
          </a:stretch>
        </p:blipFill>
        <p:spPr>
          <a:xfrm>
            <a:off x="5250268" y="4808092"/>
            <a:ext cx="1271588" cy="161926"/>
          </a:xfrm>
          <a:prstGeom prst="rect">
            <a:avLst/>
          </a:prstGeom>
        </p:spPr>
      </p:pic>
      <p:sp>
        <p:nvSpPr>
          <p:cNvPr id="19" name="CuadroTexto 18"/>
          <p:cNvSpPr txBox="1"/>
          <p:nvPr/>
        </p:nvSpPr>
        <p:spPr>
          <a:xfrm>
            <a:off x="393980" y="1259173"/>
            <a:ext cx="754315" cy="218203"/>
          </a:xfrm>
          <a:prstGeom prst="rect">
            <a:avLst/>
          </a:prstGeom>
        </p:spPr>
        <p:txBody>
          <a:bodyPr wrap="square" lIns="0" tIns="0" rIns="0" bIns="0" rtlCol="0">
            <a:noAutofit/>
          </a:bodyPr>
          <a:lstStyle/>
          <a:p>
            <a:r>
              <a:rPr lang="es-ES" sz="1000" dirty="0" smtClean="0">
                <a:effectLst>
                  <a:outerShdw blurRad="38100" dist="38100" dir="2700000" algn="tl">
                    <a:srgbClr val="000000">
                      <a:alpha val="43137"/>
                    </a:srgbClr>
                  </a:outerShdw>
                </a:effectLst>
                <a:latin typeface="Vodafone Rg" pitchFamily="34" charset="0"/>
              </a:rPr>
              <a:t>Estructura</a:t>
            </a:r>
            <a:endParaRPr lang="es-ES" sz="1000" u="sng" dirty="0" smtClean="0">
              <a:effectLst>
                <a:outerShdw blurRad="38100" dist="38100" dir="2700000" algn="tl">
                  <a:srgbClr val="000000">
                    <a:alpha val="43137"/>
                  </a:srgbClr>
                </a:outerShdw>
              </a:effectLst>
              <a:latin typeface="Vodafone Rg" pitchFamily="34" charset="0"/>
            </a:endParaRPr>
          </a:p>
        </p:txBody>
      </p:sp>
      <p:sp>
        <p:nvSpPr>
          <p:cNvPr id="23" name="CuadroTexto 22"/>
          <p:cNvSpPr txBox="1"/>
          <p:nvPr/>
        </p:nvSpPr>
        <p:spPr>
          <a:xfrm>
            <a:off x="4332098" y="1215183"/>
            <a:ext cx="754315" cy="218203"/>
          </a:xfrm>
          <a:prstGeom prst="rect">
            <a:avLst/>
          </a:prstGeom>
        </p:spPr>
        <p:txBody>
          <a:bodyPr wrap="square" lIns="0" tIns="0" rIns="0" bIns="0" rtlCol="0">
            <a:noAutofit/>
          </a:bodyPr>
          <a:lstStyle/>
          <a:p>
            <a:r>
              <a:rPr lang="es-ES" sz="1000" dirty="0" smtClean="0">
                <a:effectLst>
                  <a:outerShdw blurRad="38100" dist="38100" dir="2700000" algn="tl">
                    <a:srgbClr val="000000">
                      <a:alpha val="43137"/>
                    </a:srgbClr>
                  </a:outerShdw>
                </a:effectLst>
                <a:latin typeface="Vodafone Rg" pitchFamily="34" charset="0"/>
              </a:rPr>
              <a:t>Ejemplo:</a:t>
            </a:r>
            <a:endParaRPr lang="es-ES" sz="1000" u="sng" dirty="0" smtClean="0">
              <a:effectLst>
                <a:outerShdw blurRad="38100" dist="38100" dir="2700000" algn="tl">
                  <a:srgbClr val="000000">
                    <a:alpha val="43137"/>
                  </a:srgbClr>
                </a:outerShdw>
              </a:effectLst>
              <a:latin typeface="Vodafone Rg" pitchFamily="34" charset="0"/>
            </a:endParaRPr>
          </a:p>
        </p:txBody>
      </p:sp>
      <p:pic>
        <p:nvPicPr>
          <p:cNvPr id="21" name="Imagen 20"/>
          <p:cNvPicPr>
            <a:picLocks noChangeAspect="1"/>
          </p:cNvPicPr>
          <p:nvPr/>
        </p:nvPicPr>
        <p:blipFill>
          <a:blip r:embed="rId7"/>
          <a:stretch>
            <a:fillRect/>
          </a:stretch>
        </p:blipFill>
        <p:spPr>
          <a:xfrm>
            <a:off x="1199780" y="1147474"/>
            <a:ext cx="2857806" cy="576758"/>
          </a:xfrm>
          <a:prstGeom prst="rect">
            <a:avLst/>
          </a:prstGeom>
        </p:spPr>
      </p:pic>
      <p:sp>
        <p:nvSpPr>
          <p:cNvPr id="22" name="Rectángulo 21"/>
          <p:cNvSpPr/>
          <p:nvPr/>
        </p:nvSpPr>
        <p:spPr>
          <a:xfrm>
            <a:off x="345989" y="1214465"/>
            <a:ext cx="661343" cy="241870"/>
          </a:xfrm>
          <a:prstGeom prst="rect">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26" name="Rectángulo 25"/>
          <p:cNvSpPr/>
          <p:nvPr/>
        </p:nvSpPr>
        <p:spPr>
          <a:xfrm>
            <a:off x="4241328" y="1195711"/>
            <a:ext cx="661343" cy="241870"/>
          </a:xfrm>
          <a:prstGeom prst="rect">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25" name="Imagen 24"/>
          <p:cNvPicPr>
            <a:picLocks noChangeAspect="1"/>
          </p:cNvPicPr>
          <p:nvPr/>
        </p:nvPicPr>
        <p:blipFill>
          <a:blip r:embed="rId8"/>
          <a:stretch>
            <a:fillRect/>
          </a:stretch>
        </p:blipFill>
        <p:spPr>
          <a:xfrm>
            <a:off x="5916956" y="4219446"/>
            <a:ext cx="997384" cy="97181"/>
          </a:xfrm>
          <a:prstGeom prst="rect">
            <a:avLst/>
          </a:prstGeom>
        </p:spPr>
      </p:pic>
      <p:pic>
        <p:nvPicPr>
          <p:cNvPr id="27" name="Imagen 26"/>
          <p:cNvPicPr>
            <a:picLocks noChangeAspect="1"/>
          </p:cNvPicPr>
          <p:nvPr/>
        </p:nvPicPr>
        <p:blipFill>
          <a:blip r:embed="rId9"/>
          <a:stretch>
            <a:fillRect/>
          </a:stretch>
        </p:blipFill>
        <p:spPr>
          <a:xfrm>
            <a:off x="5978473" y="4397977"/>
            <a:ext cx="437175" cy="81606"/>
          </a:xfrm>
          <a:prstGeom prst="rect">
            <a:avLst/>
          </a:prstGeom>
        </p:spPr>
      </p:pic>
      <p:pic>
        <p:nvPicPr>
          <p:cNvPr id="30" name="Imagen 29"/>
          <p:cNvPicPr>
            <a:picLocks noChangeAspect="1"/>
          </p:cNvPicPr>
          <p:nvPr/>
        </p:nvPicPr>
        <p:blipFill>
          <a:blip r:embed="rId8"/>
          <a:stretch>
            <a:fillRect/>
          </a:stretch>
        </p:blipFill>
        <p:spPr>
          <a:xfrm>
            <a:off x="5250268" y="1485878"/>
            <a:ext cx="997384" cy="97181"/>
          </a:xfrm>
          <a:prstGeom prst="rect">
            <a:avLst/>
          </a:prstGeom>
        </p:spPr>
      </p:pic>
      <p:pic>
        <p:nvPicPr>
          <p:cNvPr id="28" name="Imagen 27"/>
          <p:cNvPicPr>
            <a:picLocks noChangeAspect="1"/>
          </p:cNvPicPr>
          <p:nvPr/>
        </p:nvPicPr>
        <p:blipFill>
          <a:blip r:embed="rId10"/>
          <a:stretch>
            <a:fillRect/>
          </a:stretch>
        </p:blipFill>
        <p:spPr>
          <a:xfrm>
            <a:off x="6695265" y="3441266"/>
            <a:ext cx="219075" cy="238125"/>
          </a:xfrm>
          <a:prstGeom prst="rect">
            <a:avLst/>
          </a:prstGeom>
        </p:spPr>
      </p:pic>
      <p:pic>
        <p:nvPicPr>
          <p:cNvPr id="29" name="Imagen 28"/>
          <p:cNvPicPr>
            <a:picLocks noChangeAspect="1"/>
          </p:cNvPicPr>
          <p:nvPr/>
        </p:nvPicPr>
        <p:blipFill>
          <a:blip r:embed="rId11"/>
          <a:stretch>
            <a:fillRect/>
          </a:stretch>
        </p:blipFill>
        <p:spPr>
          <a:xfrm>
            <a:off x="5180032" y="1739608"/>
            <a:ext cx="2621199" cy="2218641"/>
          </a:xfrm>
          <a:prstGeom prst="rect">
            <a:avLst/>
          </a:prstGeom>
        </p:spPr>
      </p:pic>
      <p:pic>
        <p:nvPicPr>
          <p:cNvPr id="7" name="Imagen 6"/>
          <p:cNvPicPr>
            <a:picLocks noChangeAspect="1"/>
          </p:cNvPicPr>
          <p:nvPr/>
        </p:nvPicPr>
        <p:blipFill>
          <a:blip r:embed="rId12"/>
          <a:stretch>
            <a:fillRect/>
          </a:stretch>
        </p:blipFill>
        <p:spPr>
          <a:xfrm>
            <a:off x="5489407" y="1352400"/>
            <a:ext cx="3055957" cy="148636"/>
          </a:xfrm>
          <a:prstGeom prst="rect">
            <a:avLst/>
          </a:prstGeom>
        </p:spPr>
      </p:pic>
    </p:spTree>
    <p:extLst>
      <p:ext uri="{BB962C8B-B14F-4D97-AF65-F5344CB8AC3E}">
        <p14:creationId xmlns:p14="http://schemas.microsoft.com/office/powerpoint/2010/main" val="52968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Funcionalidades autogestión online.</a:t>
            </a:r>
            <a:endParaRPr lang="en-GB"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4</a:t>
            </a:fld>
            <a:endParaRPr lang="en-GB" dirty="0">
              <a:solidFill>
                <a:srgbClr val="FFFFFF"/>
              </a:solidFill>
            </a:endParaRPr>
          </a:p>
        </p:txBody>
      </p:sp>
      <p:pic>
        <p:nvPicPr>
          <p:cNvPr id="6" name="Imagen 5"/>
          <p:cNvPicPr>
            <a:picLocks noChangeAspect="1"/>
          </p:cNvPicPr>
          <p:nvPr/>
        </p:nvPicPr>
        <p:blipFill>
          <a:blip r:embed="rId2"/>
          <a:stretch>
            <a:fillRect/>
          </a:stretch>
        </p:blipFill>
        <p:spPr>
          <a:xfrm>
            <a:off x="4396378" y="672741"/>
            <a:ext cx="4398834" cy="4112470"/>
          </a:xfrm>
          <a:prstGeom prst="rect">
            <a:avLst/>
          </a:prstGeom>
        </p:spPr>
      </p:pic>
      <p:sp>
        <p:nvSpPr>
          <p:cNvPr id="5" name="Content Placeholder 6"/>
          <p:cNvSpPr>
            <a:spLocks noGrp="1"/>
          </p:cNvSpPr>
          <p:nvPr>
            <p:ph idx="1"/>
          </p:nvPr>
        </p:nvSpPr>
        <p:spPr>
          <a:xfrm>
            <a:off x="282803" y="672741"/>
            <a:ext cx="3902697" cy="4072500"/>
          </a:xfrm>
        </p:spPr>
        <p:txBody>
          <a:bodyPr>
            <a:normAutofit/>
          </a:bodyPr>
          <a:lstStyle/>
          <a:p>
            <a:pPr lvl="1">
              <a:buClr>
                <a:srgbClr val="DE0400"/>
              </a:buClr>
              <a:buNone/>
            </a:pPr>
            <a:endParaRPr lang="es-ES" sz="1350" dirty="0"/>
          </a:p>
          <a:p>
            <a:pPr marL="266700" lvl="1" indent="0">
              <a:buNone/>
            </a:pPr>
            <a:endParaRPr lang="es-ES" sz="1200" dirty="0"/>
          </a:p>
          <a:p>
            <a:pPr marL="266700" lvl="1" indent="0">
              <a:buNone/>
            </a:pPr>
            <a:r>
              <a:rPr lang="es-ES" sz="1200" dirty="0"/>
              <a:t>Entre las funcionalidades vamos a ver las más </a:t>
            </a:r>
            <a:r>
              <a:rPr lang="es-ES" sz="1200" dirty="0" smtClean="0"/>
              <a:t>utilizadas:</a:t>
            </a:r>
          </a:p>
          <a:p>
            <a:pPr marL="266700" lvl="1" indent="0">
              <a:buNone/>
            </a:pPr>
            <a:endParaRPr lang="es-ES_tradnl" sz="1200" dirty="0" smtClean="0"/>
          </a:p>
          <a:p>
            <a:pPr marL="335756" lvl="2">
              <a:spcAft>
                <a:spcPts val="450"/>
              </a:spcAft>
              <a:buFont typeface="Arial" pitchFamily="34" charset="0"/>
              <a:buChar char="•"/>
            </a:pPr>
            <a:r>
              <a:rPr lang="en-US" sz="1350" b="1" dirty="0" smtClean="0">
                <a:solidFill>
                  <a:srgbClr val="34342B"/>
                </a:solidFill>
                <a:cs typeface="Arial" panose="020B0604020202020204" pitchFamily="34" charset="0"/>
              </a:rPr>
              <a:t>Consulta y gestión de consumo</a:t>
            </a:r>
            <a:endParaRPr lang="es-ES_tradnl" sz="975" dirty="0" smtClean="0">
              <a:solidFill>
                <a:srgbClr val="000000">
                  <a:lumMod val="65000"/>
                  <a:lumOff val="35000"/>
                </a:srgbClr>
              </a:solidFill>
            </a:endParaRPr>
          </a:p>
          <a:p>
            <a:pPr marL="335756" lvl="2">
              <a:spcAft>
                <a:spcPts val="450"/>
              </a:spcAft>
              <a:buFont typeface="Arial" pitchFamily="34" charset="0"/>
              <a:buChar char="•"/>
            </a:pPr>
            <a:r>
              <a:rPr lang="en-US" sz="1350" b="1" dirty="0" smtClean="0">
                <a:solidFill>
                  <a:srgbClr val="34342B"/>
                </a:solidFill>
                <a:cs typeface="Arial" panose="020B0604020202020204" pitchFamily="34" charset="0"/>
              </a:rPr>
              <a:t>Gestión </a:t>
            </a:r>
            <a:r>
              <a:rPr lang="en-US" sz="1350" b="1" dirty="0">
                <a:solidFill>
                  <a:srgbClr val="34342B"/>
                </a:solidFill>
                <a:cs typeface="Arial" panose="020B0604020202020204" pitchFamily="34" charset="0"/>
              </a:rPr>
              <a:t>de </a:t>
            </a:r>
            <a:r>
              <a:rPr lang="en-US" sz="1350" b="1" dirty="0" smtClean="0">
                <a:solidFill>
                  <a:srgbClr val="34342B"/>
                </a:solidFill>
                <a:cs typeface="Arial" panose="020B0604020202020204" pitchFamily="34" charset="0"/>
              </a:rPr>
              <a:t>líneas.</a:t>
            </a:r>
            <a:endParaRPr lang="en-US" sz="1350" b="1" dirty="0">
              <a:solidFill>
                <a:srgbClr val="34342B"/>
              </a:solidFill>
              <a:cs typeface="Arial" panose="020B0604020202020204" pitchFamily="34" charset="0"/>
            </a:endParaRPr>
          </a:p>
          <a:p>
            <a:pPr marL="335756" lvl="2">
              <a:spcAft>
                <a:spcPts val="450"/>
              </a:spcAft>
              <a:buFont typeface="Arial" pitchFamily="34" charset="0"/>
              <a:buChar char="•"/>
            </a:pPr>
            <a:r>
              <a:rPr lang="en-US" sz="1350" b="1" dirty="0" smtClean="0">
                <a:solidFill>
                  <a:srgbClr val="34342B"/>
                </a:solidFill>
                <a:cs typeface="Arial" panose="020B0604020202020204" pitchFamily="34" charset="0"/>
              </a:rPr>
              <a:t>Restricciones</a:t>
            </a:r>
            <a:r>
              <a:rPr lang="es-ES" sz="1350" b="1" dirty="0">
                <a:solidFill>
                  <a:srgbClr val="34342B"/>
                </a:solidFill>
                <a:cs typeface="Arial" panose="020B0604020202020204" pitchFamily="34" charset="0"/>
              </a:rPr>
              <a:t>.</a:t>
            </a:r>
          </a:p>
          <a:p>
            <a:pPr marL="335756" lvl="2">
              <a:spcAft>
                <a:spcPts val="450"/>
              </a:spcAft>
              <a:buFont typeface="Arial" pitchFamily="34" charset="0"/>
              <a:buChar char="•"/>
            </a:pPr>
            <a:r>
              <a:rPr lang="en-US" sz="1350" b="1" dirty="0">
                <a:solidFill>
                  <a:srgbClr val="34342B"/>
                </a:solidFill>
                <a:cs typeface="Arial" panose="020B0604020202020204" pitchFamily="34" charset="0"/>
              </a:rPr>
              <a:t>Contestador</a:t>
            </a:r>
            <a:r>
              <a:rPr lang="es-ES" sz="1350" b="1" dirty="0">
                <a:solidFill>
                  <a:srgbClr val="34342B"/>
                </a:solidFill>
                <a:cs typeface="Arial" panose="020B0604020202020204" pitchFamily="34" charset="0"/>
              </a:rPr>
              <a:t>.</a:t>
            </a:r>
            <a:endParaRPr lang="en-US" sz="1350" b="1" dirty="0">
              <a:solidFill>
                <a:srgbClr val="34342B"/>
              </a:solidFill>
              <a:cs typeface="Arial" panose="020B0604020202020204" pitchFamily="34" charset="0"/>
            </a:endParaRPr>
          </a:p>
          <a:p>
            <a:pPr marL="335756" lvl="2">
              <a:spcAft>
                <a:spcPts val="450"/>
              </a:spcAft>
              <a:buFont typeface="Arial" pitchFamily="34" charset="0"/>
              <a:buChar char="•"/>
            </a:pPr>
            <a:r>
              <a:rPr lang="en-US" sz="1350" b="1" dirty="0">
                <a:solidFill>
                  <a:srgbClr val="34342B"/>
                </a:solidFill>
                <a:cs typeface="Arial" panose="020B0604020202020204" pitchFamily="34" charset="0"/>
              </a:rPr>
              <a:t>Pin y Puk</a:t>
            </a:r>
            <a:r>
              <a:rPr lang="es-ES" sz="1350" b="1" dirty="0">
                <a:solidFill>
                  <a:srgbClr val="34342B"/>
                </a:solidFill>
                <a:cs typeface="Arial" panose="020B0604020202020204" pitchFamily="34" charset="0"/>
              </a:rPr>
              <a:t>.</a:t>
            </a:r>
          </a:p>
          <a:p>
            <a:pPr marL="335756" lvl="2">
              <a:spcAft>
                <a:spcPts val="450"/>
              </a:spcAft>
              <a:buFont typeface="Arial" pitchFamily="34" charset="0"/>
              <a:buChar char="•"/>
            </a:pPr>
            <a:r>
              <a:rPr lang="es-ES" sz="1350" b="1" dirty="0" smtClean="0">
                <a:solidFill>
                  <a:srgbClr val="34342B"/>
                </a:solidFill>
                <a:cs typeface="Arial" panose="020B0604020202020204" pitchFamily="34" charset="0"/>
              </a:rPr>
              <a:t>Cambio de </a:t>
            </a:r>
            <a:r>
              <a:rPr lang="es-ES" sz="1350" b="1" dirty="0">
                <a:solidFill>
                  <a:srgbClr val="34342B"/>
                </a:solidFill>
                <a:cs typeface="Arial" panose="020B0604020202020204" pitchFamily="34" charset="0"/>
              </a:rPr>
              <a:t>Sim.</a:t>
            </a:r>
          </a:p>
          <a:p>
            <a:pPr marL="335756" lvl="2">
              <a:spcAft>
                <a:spcPts val="450"/>
              </a:spcAft>
              <a:buFont typeface="Arial" pitchFamily="34" charset="0"/>
              <a:buChar char="•"/>
            </a:pPr>
            <a:r>
              <a:rPr lang="en-US" sz="1350" b="1" dirty="0" smtClean="0">
                <a:solidFill>
                  <a:srgbClr val="34342B"/>
                </a:solidFill>
                <a:cs typeface="Arial" panose="020B0604020202020204" pitchFamily="34" charset="0"/>
              </a:rPr>
              <a:t>Dispositivos </a:t>
            </a:r>
            <a:r>
              <a:rPr lang="en-US" sz="1350" b="1" dirty="0">
                <a:solidFill>
                  <a:srgbClr val="34342B"/>
                </a:solidFill>
                <a:cs typeface="Arial" panose="020B0604020202020204" pitchFamily="34" charset="0"/>
              </a:rPr>
              <a:t>m</a:t>
            </a:r>
            <a:r>
              <a:rPr lang="en-US" sz="1350" b="1" dirty="0" smtClean="0">
                <a:solidFill>
                  <a:srgbClr val="34342B"/>
                </a:solidFill>
                <a:cs typeface="Arial" panose="020B0604020202020204" pitchFamily="34" charset="0"/>
              </a:rPr>
              <a:t>óviles</a:t>
            </a:r>
            <a:r>
              <a:rPr lang="es-ES" sz="1350" b="1" dirty="0">
                <a:solidFill>
                  <a:srgbClr val="34342B"/>
                </a:solidFill>
                <a:cs typeface="Arial" panose="020B0604020202020204" pitchFamily="34" charset="0"/>
              </a:rPr>
              <a:t>.</a:t>
            </a:r>
          </a:p>
          <a:p>
            <a:pPr marL="335756" lvl="2">
              <a:spcAft>
                <a:spcPts val="450"/>
              </a:spcAft>
              <a:buFont typeface="Arial" pitchFamily="34" charset="0"/>
              <a:buChar char="•"/>
            </a:pPr>
            <a:r>
              <a:rPr lang="es-ES" sz="1350" b="1" dirty="0" smtClean="0">
                <a:solidFill>
                  <a:srgbClr val="34342B"/>
                </a:solidFill>
                <a:cs typeface="Arial" panose="020B0604020202020204" pitchFamily="34" charset="0"/>
              </a:rPr>
              <a:t>Consulta de Catálogo de terminales</a:t>
            </a:r>
          </a:p>
          <a:p>
            <a:pPr marL="335756" lvl="2">
              <a:spcAft>
                <a:spcPts val="450"/>
              </a:spcAft>
              <a:buFont typeface="Arial" pitchFamily="34" charset="0"/>
              <a:buChar char="•"/>
            </a:pPr>
            <a:r>
              <a:rPr lang="es-ES" sz="1350" b="1" dirty="0" smtClean="0">
                <a:solidFill>
                  <a:srgbClr val="34342B"/>
                </a:solidFill>
                <a:cs typeface="Arial" panose="020B0604020202020204" pitchFamily="34" charset="0"/>
              </a:rPr>
              <a:t>Facturación.</a:t>
            </a:r>
            <a:endParaRPr lang="es-ES" sz="1350" b="1" dirty="0">
              <a:solidFill>
                <a:srgbClr val="34342B"/>
              </a:solidFill>
              <a:cs typeface="Arial" panose="020B0604020202020204" pitchFamily="34" charset="0"/>
            </a:endParaRPr>
          </a:p>
          <a:p>
            <a:pPr lvl="1"/>
            <a:endParaRPr lang="es-ES" sz="1200" b="1" u="sng" dirty="0">
              <a:solidFill>
                <a:srgbClr val="FF0000"/>
              </a:solidFill>
              <a:cs typeface="Arial" panose="020B0604020202020204" pitchFamily="34" charset="0"/>
            </a:endParaRPr>
          </a:p>
          <a:p>
            <a:pPr lvl="1"/>
            <a:endParaRPr lang="es-ES" sz="1350" dirty="0">
              <a:cs typeface="Arial" panose="020B0604020202020204" pitchFamily="34" charset="0"/>
            </a:endParaRPr>
          </a:p>
          <a:p>
            <a:pPr lvl="1"/>
            <a:endParaRPr lang="es-ES" sz="1350" dirty="0">
              <a:cs typeface="Arial" panose="020B0604020202020204" pitchFamily="34" charset="0"/>
            </a:endParaRPr>
          </a:p>
          <a:p>
            <a:pPr lvl="1"/>
            <a:endParaRPr lang="es-ES" sz="1350" dirty="0">
              <a:cs typeface="Arial" panose="020B0604020202020204" pitchFamily="34" charset="0"/>
            </a:endParaRPr>
          </a:p>
          <a:p>
            <a:pPr lvl="1">
              <a:buClr>
                <a:srgbClr val="DE0400"/>
              </a:buClr>
            </a:pPr>
            <a:endParaRPr lang="es-ES_tradnl" sz="975" dirty="0">
              <a:solidFill>
                <a:srgbClr val="000000">
                  <a:lumMod val="65000"/>
                  <a:lumOff val="35000"/>
                </a:srgbClr>
              </a:solidFill>
            </a:endParaRPr>
          </a:p>
          <a:p>
            <a:pPr lvl="0">
              <a:buClr>
                <a:srgbClr val="DE0400"/>
              </a:buClr>
            </a:pPr>
            <a:endParaRPr lang="es-ES_tradnl" sz="1050" dirty="0"/>
          </a:p>
        </p:txBody>
      </p:sp>
    </p:spTree>
    <p:extLst>
      <p:ext uri="{BB962C8B-B14F-4D97-AF65-F5344CB8AC3E}">
        <p14:creationId xmlns:p14="http://schemas.microsoft.com/office/powerpoint/2010/main" val="3965829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1415" y="497283"/>
            <a:ext cx="8182466" cy="737710"/>
          </a:xfrm>
        </p:spPr>
        <p:txBody>
          <a:bodyPr/>
          <a:lstStyle/>
          <a:p>
            <a:r>
              <a:rPr lang="es-ES" sz="2000" u="sng" dirty="0" smtClean="0">
                <a:solidFill>
                  <a:srgbClr val="EA0000"/>
                </a:solidFill>
                <a:effectLst>
                  <a:outerShdw blurRad="38100" dist="38100" dir="2700000" algn="tl">
                    <a:srgbClr val="000000">
                      <a:alpha val="43137"/>
                    </a:srgbClr>
                  </a:outerShdw>
                </a:effectLst>
              </a:rPr>
              <a:t>Pautas a tener en cuenta:</a:t>
            </a:r>
            <a:endParaRPr lang="es-ES" sz="2000" u="sng" dirty="0">
              <a:solidFill>
                <a:srgbClr val="EA0000"/>
              </a:solidFill>
              <a:effectLst>
                <a:outerShdw blurRad="38100" dist="38100" dir="2700000" algn="tl">
                  <a:srgbClr val="000000">
                    <a:alpha val="43137"/>
                  </a:srgbClr>
                </a:outerShdw>
              </a:effectLst>
            </a:endParaRPr>
          </a:p>
        </p:txBody>
      </p:sp>
      <p:sp>
        <p:nvSpPr>
          <p:cNvPr id="15" name="CuadroTexto 14"/>
          <p:cNvSpPr txBox="1"/>
          <p:nvPr/>
        </p:nvSpPr>
        <p:spPr>
          <a:xfrm>
            <a:off x="8267917" y="1729847"/>
            <a:ext cx="116793" cy="152400"/>
          </a:xfrm>
          <a:prstGeom prst="rect">
            <a:avLst/>
          </a:prstGeom>
        </p:spPr>
        <p:txBody>
          <a:bodyPr wrap="square" lIns="0" tIns="0" rIns="0" bIns="0" rtlCol="0">
            <a:noAutofit/>
          </a:bodyPr>
          <a:lstStyle/>
          <a:p>
            <a:pPr marL="0" indent="0">
              <a:buFont typeface="Arial" pitchFamily="34" charset="0"/>
              <a:buNone/>
            </a:pPr>
            <a:endParaRPr lang="es-ES" sz="1000" b="1" dirty="0" smtClean="0">
              <a:solidFill>
                <a:srgbClr val="00B0F0"/>
              </a:solidFill>
              <a:latin typeface="Vodafone Rg" pitchFamily="34" charset="0"/>
            </a:endParaRPr>
          </a:p>
        </p:txBody>
      </p:sp>
      <p:sp>
        <p:nvSpPr>
          <p:cNvPr id="6" name="Rectángulo 5"/>
          <p:cNvSpPr/>
          <p:nvPr/>
        </p:nvSpPr>
        <p:spPr>
          <a:xfrm>
            <a:off x="541415" y="1060772"/>
            <a:ext cx="8182466" cy="4939814"/>
          </a:xfrm>
          <a:prstGeom prst="rect">
            <a:avLst/>
          </a:prstGeom>
        </p:spPr>
        <p:txBody>
          <a:bodyPr wrap="square">
            <a:spAutoFit/>
          </a:bodyPr>
          <a:lstStyle/>
          <a:p>
            <a:pPr marL="171450" indent="-171450">
              <a:spcBef>
                <a:spcPct val="0"/>
              </a:spcBef>
              <a:buFont typeface="Wingdings" panose="05000000000000000000" pitchFamily="2" charset="2"/>
              <a:buChar char="v"/>
            </a:pPr>
            <a:r>
              <a:rPr lang="es-ES" sz="1400" dirty="0" smtClean="0">
                <a:latin typeface="Vodafone Rg" pitchFamily="34" charset="0"/>
                <a:ea typeface="+mj-ea"/>
                <a:cs typeface="+mj-cs"/>
              </a:rPr>
              <a:t> </a:t>
            </a:r>
            <a:r>
              <a:rPr lang="es-ES" sz="1400" dirty="0">
                <a:solidFill>
                  <a:srgbClr val="000000"/>
                </a:solidFill>
              </a:rPr>
              <a:t>Área de Clientes es </a:t>
            </a:r>
            <a:r>
              <a:rPr lang="es-ES" sz="1400" dirty="0" smtClean="0">
                <a:solidFill>
                  <a:srgbClr val="000000"/>
                </a:solidFill>
              </a:rPr>
              <a:t>la</a:t>
            </a:r>
            <a:r>
              <a:rPr lang="es-ES" sz="1400" dirty="0" smtClean="0">
                <a:latin typeface="Vodafone Rg" pitchFamily="34" charset="0"/>
              </a:rPr>
              <a:t> </a:t>
            </a:r>
            <a:r>
              <a:rPr lang="es-ES" sz="1400" b="1" dirty="0">
                <a:latin typeface="Vodafone Rg" pitchFamily="34" charset="0"/>
              </a:rPr>
              <a:t>Web </a:t>
            </a:r>
            <a:r>
              <a:rPr lang="es-ES" sz="1400" b="1" dirty="0" smtClean="0">
                <a:latin typeface="Vodafone Rg" pitchFamily="34" charset="0"/>
              </a:rPr>
              <a:t>para clientes Corporate </a:t>
            </a:r>
            <a:r>
              <a:rPr lang="es-ES" sz="1400" dirty="0" smtClean="0">
                <a:latin typeface="Vodafone Rg" pitchFamily="34" charset="0"/>
              </a:rPr>
              <a:t>donde </a:t>
            </a:r>
            <a:r>
              <a:rPr lang="es-ES" sz="1400" dirty="0">
                <a:latin typeface="Vodafone Rg" pitchFamily="34" charset="0"/>
              </a:rPr>
              <a:t>podrá encontrar la información óptima </a:t>
            </a:r>
            <a:r>
              <a:rPr lang="es-ES" sz="1400" dirty="0" smtClean="0">
                <a:latin typeface="Vodafone Rg" pitchFamily="34" charset="0"/>
              </a:rPr>
              <a:t>para gestionar </a:t>
            </a:r>
            <a:r>
              <a:rPr lang="es-ES" sz="1400" dirty="0">
                <a:latin typeface="Vodafone Rg" pitchFamily="34" charset="0"/>
              </a:rPr>
              <a:t>aquellas solicitudes que no requieren de un gestor </a:t>
            </a:r>
            <a:r>
              <a:rPr lang="es-ES" sz="1400" dirty="0" smtClean="0">
                <a:latin typeface="Vodafone Rg" pitchFamily="34" charset="0"/>
              </a:rPr>
              <a:t>personal (Care Manager). </a:t>
            </a:r>
            <a:r>
              <a:rPr lang="es-ES" sz="1400" dirty="0">
                <a:latin typeface="Vodafone Rg" pitchFamily="34" charset="0"/>
              </a:rPr>
              <a:t>Con esta h</a:t>
            </a:r>
            <a:r>
              <a:rPr lang="es-ES" sz="1400" dirty="0">
                <a:solidFill>
                  <a:srgbClr val="000000"/>
                </a:solidFill>
                <a:latin typeface="Vodafone Rg" pitchFamily="34" charset="0"/>
                <a:cs typeface="Arial" charset="0"/>
              </a:rPr>
              <a:t>erramienta ponemos a su alcance tanto la </a:t>
            </a:r>
            <a:r>
              <a:rPr lang="es-ES" sz="1400" b="1" dirty="0">
                <a:solidFill>
                  <a:srgbClr val="000000"/>
                </a:solidFill>
                <a:latin typeface="Vodafone Rg" pitchFamily="34" charset="0"/>
                <a:cs typeface="Arial" charset="0"/>
              </a:rPr>
              <a:t>información</a:t>
            </a:r>
            <a:r>
              <a:rPr lang="es-ES" sz="1400" dirty="0">
                <a:solidFill>
                  <a:srgbClr val="000000"/>
                </a:solidFill>
                <a:latin typeface="Vodafone Rg" pitchFamily="34" charset="0"/>
                <a:cs typeface="Arial" charset="0"/>
              </a:rPr>
              <a:t> como la </a:t>
            </a:r>
            <a:r>
              <a:rPr lang="es-ES" sz="1400" b="1" dirty="0">
                <a:solidFill>
                  <a:srgbClr val="000000"/>
                </a:solidFill>
                <a:latin typeface="Vodafone Rg" pitchFamily="34" charset="0"/>
                <a:cs typeface="Arial" charset="0"/>
              </a:rPr>
              <a:t>gestión</a:t>
            </a:r>
            <a:r>
              <a:rPr lang="es-ES" sz="1400" dirty="0">
                <a:solidFill>
                  <a:srgbClr val="000000"/>
                </a:solidFill>
                <a:latin typeface="Vodafone Rg" pitchFamily="34" charset="0"/>
                <a:cs typeface="Arial" charset="0"/>
              </a:rPr>
              <a:t> de determinados servicios </a:t>
            </a:r>
            <a:r>
              <a:rPr lang="es-ES" sz="1400" dirty="0" smtClean="0">
                <a:solidFill>
                  <a:srgbClr val="000000"/>
                </a:solidFill>
                <a:latin typeface="Vodafone Rg" pitchFamily="34" charset="0"/>
                <a:cs typeface="Arial" charset="0"/>
              </a:rPr>
              <a:t>móviles y de facturación </a:t>
            </a:r>
            <a:r>
              <a:rPr lang="es-ES" sz="1400" dirty="0">
                <a:solidFill>
                  <a:srgbClr val="000000"/>
                </a:solidFill>
                <a:latin typeface="Vodafone Rg" pitchFamily="34" charset="0"/>
                <a:cs typeface="Arial" charset="0"/>
              </a:rPr>
              <a:t>que tiene contratados con Vodafone.</a:t>
            </a:r>
          </a:p>
          <a:p>
            <a:pPr marL="171450" indent="-171450">
              <a:spcBef>
                <a:spcPct val="0"/>
              </a:spcBef>
              <a:buFont typeface="Wingdings" panose="05000000000000000000" pitchFamily="2" charset="2"/>
              <a:buChar char="v"/>
            </a:pPr>
            <a:endParaRPr lang="es-ES" sz="1400" dirty="0" smtClean="0">
              <a:latin typeface="Vodafone Rg" pitchFamily="34" charset="0"/>
              <a:ea typeface="+mj-ea"/>
              <a:cs typeface="+mj-cs"/>
            </a:endParaRPr>
          </a:p>
          <a:p>
            <a:pPr marL="171450" indent="-171450">
              <a:spcBef>
                <a:spcPct val="0"/>
              </a:spcBef>
              <a:buFont typeface="Wingdings" panose="05000000000000000000" pitchFamily="2" charset="2"/>
              <a:buChar char="v"/>
            </a:pPr>
            <a:r>
              <a:rPr lang="es-ES" sz="1400" dirty="0" smtClean="0">
                <a:latin typeface="Vodafone Rg" pitchFamily="34" charset="0"/>
                <a:ea typeface="+mj-ea"/>
                <a:cs typeface="+mj-cs"/>
              </a:rPr>
              <a:t> Recuerde que las solicitudes que ha de realizar por la web son las que se detallan en esta presentación. Para el </a:t>
            </a:r>
            <a:r>
              <a:rPr lang="es-ES" sz="1400" b="1" dirty="0" smtClean="0">
                <a:latin typeface="Vodafone Rg" pitchFamily="34" charset="0"/>
                <a:ea typeface="+mj-ea"/>
                <a:cs typeface="+mj-cs"/>
              </a:rPr>
              <a:t>resto de gestiones</a:t>
            </a:r>
            <a:r>
              <a:rPr lang="es-ES" sz="1400" dirty="0" smtClean="0">
                <a:latin typeface="Vodafone Rg" pitchFamily="34" charset="0"/>
                <a:ea typeface="+mj-ea"/>
                <a:cs typeface="+mj-cs"/>
              </a:rPr>
              <a:t>, contacte su </a:t>
            </a:r>
            <a:r>
              <a:rPr lang="es-ES" sz="1400" b="1" dirty="0">
                <a:latin typeface="Vodafone Rg" pitchFamily="34" charset="0"/>
                <a:ea typeface="+mj-ea"/>
                <a:cs typeface="+mj-cs"/>
              </a:rPr>
              <a:t>C</a:t>
            </a:r>
            <a:r>
              <a:rPr lang="es-ES" sz="1400" b="1" dirty="0" smtClean="0">
                <a:latin typeface="Vodafone Rg" pitchFamily="34" charset="0"/>
                <a:ea typeface="+mj-ea"/>
                <a:cs typeface="+mj-cs"/>
              </a:rPr>
              <a:t>are Manager </a:t>
            </a:r>
            <a:r>
              <a:rPr lang="es-ES" sz="1400" dirty="0" smtClean="0">
                <a:latin typeface="Vodafone Rg" pitchFamily="34" charset="0"/>
                <a:ea typeface="+mj-ea"/>
                <a:cs typeface="+mj-cs"/>
              </a:rPr>
              <a:t>cómo hace habitualmente.   </a:t>
            </a:r>
          </a:p>
          <a:p>
            <a:pPr>
              <a:spcBef>
                <a:spcPct val="0"/>
              </a:spcBef>
            </a:pPr>
            <a:endParaRPr lang="es-ES" sz="1400" dirty="0" smtClean="0">
              <a:latin typeface="Vodafone Rg" pitchFamily="34" charset="0"/>
              <a:ea typeface="+mj-ea"/>
              <a:cs typeface="+mj-cs"/>
            </a:endParaRPr>
          </a:p>
          <a:p>
            <a:pPr marL="171450" indent="-171450">
              <a:spcBef>
                <a:spcPct val="0"/>
              </a:spcBef>
              <a:buFont typeface="Wingdings" panose="05000000000000000000" pitchFamily="2" charset="2"/>
              <a:buChar char="v"/>
            </a:pPr>
            <a:endParaRPr lang="es-ES" sz="1400" dirty="0" smtClean="0">
              <a:latin typeface="Vodafone Rg" pitchFamily="34" charset="0"/>
              <a:ea typeface="+mj-ea"/>
              <a:cs typeface="+mj-cs"/>
            </a:endParaRPr>
          </a:p>
          <a:p>
            <a:pPr marL="171450" indent="-171450">
              <a:spcBef>
                <a:spcPct val="0"/>
              </a:spcBef>
              <a:buFont typeface="Wingdings" panose="05000000000000000000" pitchFamily="2" charset="2"/>
              <a:buChar char="v"/>
            </a:pPr>
            <a:r>
              <a:rPr lang="es-ES" sz="1400" dirty="0" smtClean="0">
                <a:latin typeface="Vodafone Rg" pitchFamily="34" charset="0"/>
                <a:ea typeface="+mj-ea"/>
                <a:cs typeface="+mj-cs"/>
              </a:rPr>
              <a:t> Si tiene alguna </a:t>
            </a:r>
            <a:r>
              <a:rPr lang="es-ES" sz="1400" b="1" dirty="0" smtClean="0">
                <a:latin typeface="Vodafone Rg" pitchFamily="34" charset="0"/>
                <a:ea typeface="+mj-ea"/>
                <a:cs typeface="+mj-cs"/>
              </a:rPr>
              <a:t>dificultad</a:t>
            </a:r>
            <a:r>
              <a:rPr lang="es-ES" sz="1400" dirty="0" smtClean="0">
                <a:latin typeface="Vodafone Rg" pitchFamily="34" charset="0"/>
                <a:ea typeface="+mj-ea"/>
                <a:cs typeface="+mj-cs"/>
              </a:rPr>
              <a:t> para encontrar la opción que está buscando o detecta alguna </a:t>
            </a:r>
            <a:r>
              <a:rPr lang="es-ES" sz="1400" b="1" dirty="0" smtClean="0">
                <a:latin typeface="Vodafone Rg" pitchFamily="34" charset="0"/>
                <a:ea typeface="+mj-ea"/>
                <a:cs typeface="+mj-cs"/>
              </a:rPr>
              <a:t>incidencia</a:t>
            </a:r>
            <a:r>
              <a:rPr lang="es-ES" sz="1400" dirty="0" smtClean="0">
                <a:latin typeface="Vodafone Rg" pitchFamily="34" charset="0"/>
                <a:ea typeface="+mj-ea"/>
                <a:cs typeface="+mj-cs"/>
              </a:rPr>
              <a:t>, por favor, indique a su Care Manager el escenario concreto para que pueda ayudarle. </a:t>
            </a:r>
            <a:endParaRPr lang="es-ES" sz="1400" b="1" dirty="0" smtClean="0">
              <a:latin typeface="Vodafone Rg" pitchFamily="34" charset="0"/>
              <a:ea typeface="+mj-ea"/>
              <a:cs typeface="+mj-cs"/>
            </a:endParaRPr>
          </a:p>
          <a:p>
            <a:pPr marL="171450" indent="-171450">
              <a:spcBef>
                <a:spcPct val="0"/>
              </a:spcBef>
              <a:buFont typeface="Wingdings" panose="05000000000000000000" pitchFamily="2" charset="2"/>
              <a:buChar char="v"/>
            </a:pPr>
            <a:endParaRPr lang="es-ES" sz="1400" b="1" dirty="0" smtClean="0">
              <a:latin typeface="Vodafone Rg" pitchFamily="34" charset="0"/>
              <a:ea typeface="+mj-ea"/>
              <a:cs typeface="+mj-cs"/>
            </a:endParaRPr>
          </a:p>
          <a:p>
            <a:pPr marL="171450" indent="-171450">
              <a:spcBef>
                <a:spcPct val="0"/>
              </a:spcBef>
              <a:buFont typeface="Wingdings" panose="05000000000000000000" pitchFamily="2" charset="2"/>
              <a:buChar char="v"/>
            </a:pPr>
            <a:endParaRPr lang="es-ES" sz="1400" b="1" dirty="0" smtClean="0">
              <a:latin typeface="Vodafone Rg" pitchFamily="34" charset="0"/>
              <a:ea typeface="+mj-ea"/>
              <a:cs typeface="+mj-cs"/>
            </a:endParaRPr>
          </a:p>
          <a:p>
            <a:pPr marL="171450" indent="-171450">
              <a:spcBef>
                <a:spcPct val="0"/>
              </a:spcBef>
              <a:buFont typeface="Wingdings" panose="05000000000000000000" pitchFamily="2" charset="2"/>
              <a:buChar char="v"/>
            </a:pPr>
            <a:r>
              <a:rPr lang="es-ES" sz="1400" dirty="0" smtClean="0">
                <a:latin typeface="Vodafone Rg" pitchFamily="34" charset="0"/>
                <a:ea typeface="+mj-ea"/>
                <a:cs typeface="+mj-cs"/>
              </a:rPr>
              <a:t> Si puntualmente una opción pautada en autogestión no está disponible para usted,  su Care Manager registrará la </a:t>
            </a:r>
            <a:r>
              <a:rPr lang="es-ES" sz="1400" b="1" dirty="0" smtClean="0">
                <a:latin typeface="Vodafone Rg" pitchFamily="34" charset="0"/>
                <a:ea typeface="+mj-ea"/>
                <a:cs typeface="+mj-cs"/>
              </a:rPr>
              <a:t>incidencia</a:t>
            </a:r>
            <a:r>
              <a:rPr lang="es-ES" sz="1400" dirty="0" smtClean="0">
                <a:latin typeface="Vodafone Rg" pitchFamily="34" charset="0"/>
                <a:ea typeface="+mj-ea"/>
                <a:cs typeface="+mj-cs"/>
              </a:rPr>
              <a:t> y </a:t>
            </a:r>
            <a:r>
              <a:rPr lang="es-ES" sz="1400" dirty="0">
                <a:latin typeface="Vodafone Rg" pitchFamily="34" charset="0"/>
                <a:ea typeface="+mj-ea"/>
                <a:cs typeface="+mj-cs"/>
              </a:rPr>
              <a:t> </a:t>
            </a:r>
            <a:r>
              <a:rPr lang="es-ES" sz="1400" dirty="0" smtClean="0">
                <a:latin typeface="Vodafone Rg" pitchFamily="34" charset="0"/>
                <a:ea typeface="+mj-ea"/>
                <a:cs typeface="+mj-cs"/>
              </a:rPr>
              <a:t>atenderá su petición mientras la incidencia es solventada. Para poder reportar la incidencia, será necesario identificar el </a:t>
            </a:r>
            <a:r>
              <a:rPr lang="es-ES" sz="1400" b="1" dirty="0" smtClean="0">
                <a:latin typeface="Vodafone Rg" pitchFamily="34" charset="0"/>
                <a:ea typeface="+mj-ea"/>
                <a:cs typeface="+mj-cs"/>
              </a:rPr>
              <a:t>DNI</a:t>
            </a:r>
            <a:r>
              <a:rPr lang="es-ES" sz="1400" dirty="0" smtClean="0">
                <a:latin typeface="Vodafone Rg" pitchFamily="34" charset="0"/>
                <a:ea typeface="+mj-ea"/>
                <a:cs typeface="+mj-cs"/>
              </a:rPr>
              <a:t> de la persona autorizada y </a:t>
            </a:r>
            <a:r>
              <a:rPr lang="es-ES" sz="1400" b="1" dirty="0" smtClean="0">
                <a:latin typeface="Vodafone Rg" pitchFamily="34" charset="0"/>
                <a:ea typeface="+mj-ea"/>
                <a:cs typeface="+mj-cs"/>
              </a:rPr>
              <a:t>escenario</a:t>
            </a:r>
            <a:r>
              <a:rPr lang="es-ES" sz="1400" dirty="0" smtClean="0">
                <a:latin typeface="Vodafone Rg" pitchFamily="34" charset="0"/>
                <a:ea typeface="+mj-ea"/>
                <a:cs typeface="+mj-cs"/>
              </a:rPr>
              <a:t> donde se produce el error</a:t>
            </a:r>
            <a:r>
              <a:rPr lang="es-ES" sz="1400" dirty="0">
                <a:latin typeface="Vodafone Rg" pitchFamily="34" charset="0"/>
                <a:ea typeface="+mj-ea"/>
                <a:cs typeface="+mj-cs"/>
              </a:rPr>
              <a:t> </a:t>
            </a:r>
            <a:r>
              <a:rPr lang="es-ES" sz="1400" dirty="0" smtClean="0">
                <a:latin typeface="Vodafone Rg" pitchFamily="34" charset="0"/>
                <a:ea typeface="+mj-ea"/>
                <a:cs typeface="+mj-cs"/>
              </a:rPr>
              <a:t>y será tratada con la mayor prioridad. </a:t>
            </a:r>
          </a:p>
          <a:p>
            <a:pPr marL="171450" indent="-171450">
              <a:spcBef>
                <a:spcPct val="0"/>
              </a:spcBef>
              <a:buFont typeface="Wingdings" panose="05000000000000000000" pitchFamily="2" charset="2"/>
              <a:buChar char="v"/>
            </a:pPr>
            <a:endParaRPr lang="es-ES" sz="1100" dirty="0" smtClean="0">
              <a:latin typeface="Vodafone Rg" pitchFamily="34" charset="0"/>
              <a:ea typeface="+mj-ea"/>
              <a:cs typeface="+mj-cs"/>
            </a:endParaRPr>
          </a:p>
          <a:p>
            <a:pPr marL="171450" indent="-171450">
              <a:spcBef>
                <a:spcPct val="0"/>
              </a:spcBef>
              <a:buFont typeface="Wingdings" panose="05000000000000000000" pitchFamily="2" charset="2"/>
              <a:buChar char="v"/>
            </a:pPr>
            <a:endParaRPr lang="es-ES" sz="1100" dirty="0" smtClean="0">
              <a:latin typeface="Vodafone Rg" pitchFamily="34" charset="0"/>
              <a:ea typeface="+mj-ea"/>
              <a:cs typeface="+mj-cs"/>
            </a:endParaRPr>
          </a:p>
          <a:p>
            <a:pPr marL="171450" indent="-171450">
              <a:spcBef>
                <a:spcPct val="0"/>
              </a:spcBef>
              <a:buFont typeface="Wingdings" panose="05000000000000000000" pitchFamily="2" charset="2"/>
              <a:buChar char="v"/>
            </a:pPr>
            <a:endParaRPr lang="es-ES" sz="1100" dirty="0">
              <a:latin typeface="Vodafone Rg" pitchFamily="34" charset="0"/>
              <a:ea typeface="+mj-ea"/>
              <a:cs typeface="+mj-cs"/>
            </a:endParaRPr>
          </a:p>
          <a:p>
            <a:pPr marL="171450" indent="-171450">
              <a:spcBef>
                <a:spcPct val="0"/>
              </a:spcBef>
              <a:buFont typeface="Wingdings" panose="05000000000000000000" pitchFamily="2" charset="2"/>
              <a:buChar char="Ø"/>
            </a:pPr>
            <a:endParaRPr lang="es-ES" sz="1100" dirty="0">
              <a:latin typeface="Vodafone Rg" pitchFamily="34" charset="0"/>
              <a:ea typeface="+mj-ea"/>
              <a:cs typeface="+mj-cs"/>
            </a:endParaRPr>
          </a:p>
          <a:p>
            <a:pPr marL="171450" indent="-171450">
              <a:spcBef>
                <a:spcPct val="0"/>
              </a:spcBef>
              <a:buFont typeface="Wingdings" panose="05000000000000000000" pitchFamily="2" charset="2"/>
              <a:buChar char="Ø"/>
            </a:pPr>
            <a:endParaRPr lang="es-ES" sz="1100" dirty="0" smtClean="0">
              <a:latin typeface="Vodafone Rg" pitchFamily="34" charset="0"/>
              <a:ea typeface="+mj-ea"/>
              <a:cs typeface="+mj-cs"/>
            </a:endParaRPr>
          </a:p>
          <a:p>
            <a:pPr>
              <a:spcBef>
                <a:spcPct val="0"/>
              </a:spcBef>
            </a:pPr>
            <a:endParaRPr lang="es-ES" sz="1100" dirty="0">
              <a:latin typeface="Vodafone Rg" pitchFamily="34" charset="0"/>
              <a:ea typeface="+mj-ea"/>
              <a:cs typeface="+mj-cs"/>
            </a:endParaRPr>
          </a:p>
          <a:p>
            <a:pPr>
              <a:spcBef>
                <a:spcPct val="0"/>
              </a:spcBef>
            </a:pPr>
            <a:r>
              <a:rPr lang="es-ES" sz="1100" dirty="0" smtClean="0">
                <a:latin typeface="Vodafone Rg" pitchFamily="34" charset="0"/>
                <a:ea typeface="+mj-ea"/>
                <a:cs typeface="+mj-cs"/>
              </a:rPr>
              <a:t> </a:t>
            </a:r>
          </a:p>
        </p:txBody>
      </p:sp>
    </p:spTree>
    <p:extLst>
      <p:ext uri="{BB962C8B-B14F-4D97-AF65-F5344CB8AC3E}">
        <p14:creationId xmlns:p14="http://schemas.microsoft.com/office/powerpoint/2010/main" val="2794252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effectLst>
                  <a:outerShdw blurRad="38100" dist="38100" dir="2700000" algn="tl">
                    <a:srgbClr val="000000">
                      <a:alpha val="43137"/>
                    </a:srgbClr>
                  </a:outerShdw>
                </a:effectLst>
              </a:rPr>
              <a:t>Gestor Red de Empresas:</a:t>
            </a:r>
            <a:br>
              <a:rPr lang="es-ES" dirty="0" smtClean="0">
                <a:effectLst>
                  <a:outerShdw blurRad="38100" dist="38100" dir="2700000" algn="tl">
                    <a:srgbClr val="000000">
                      <a:alpha val="43137"/>
                    </a:srgbClr>
                  </a:outerShdw>
                </a:effectLst>
              </a:rPr>
            </a:br>
            <a:r>
              <a:rPr lang="es-ES" dirty="0" smtClean="0">
                <a:effectLst>
                  <a:outerShdw blurRad="38100" dist="38100" dir="2700000" algn="tl">
                    <a:srgbClr val="000000">
                      <a:alpha val="43137"/>
                    </a:srgbClr>
                  </a:outerShdw>
                </a:effectLst>
              </a:rPr>
              <a:t>Acceso a la VPN</a:t>
            </a:r>
            <a:endParaRPr lang="es-ES" dirty="0">
              <a:effectLst>
                <a:outerShdw blurRad="38100" dist="38100" dir="2700000" algn="tl">
                  <a:srgbClr val="000000">
                    <a:alpha val="43137"/>
                  </a:srgbClr>
                </a:outerShdw>
              </a:effectLst>
            </a:endParaRPr>
          </a:p>
        </p:txBody>
      </p:sp>
      <p:sp>
        <p:nvSpPr>
          <p:cNvPr id="3" name="Marcador de pie de página 2"/>
          <p:cNvSpPr>
            <a:spLocks noGrp="1"/>
          </p:cNvSpPr>
          <p:nvPr>
            <p:ph type="ftr" sz="quarter" idx="10"/>
          </p:nvPr>
        </p:nvSpPr>
        <p:spPr/>
        <p:txBody>
          <a:bodyPr/>
          <a:lstStyle/>
          <a:p>
            <a:r>
              <a:rPr lang="en-GB" dirty="0" smtClean="0"/>
              <a:t>Insert Confidentiality Level in slide footer </a:t>
            </a:r>
            <a:endParaRPr lang="en-GB" dirty="0"/>
          </a:p>
        </p:txBody>
      </p:sp>
      <p:sp>
        <p:nvSpPr>
          <p:cNvPr id="4" name="Marcador de número de diapositiva 3"/>
          <p:cNvSpPr>
            <a:spLocks noGrp="1"/>
          </p:cNvSpPr>
          <p:nvPr>
            <p:ph type="sldNum" sz="quarter" idx="11"/>
          </p:nvPr>
        </p:nvSpPr>
        <p:spPr/>
        <p:txBody>
          <a:bodyPr/>
          <a:lstStyle/>
          <a:p>
            <a:fld id="{72A83A2B-3358-44F8-83A0-4598795D8FB5}" type="slidenum">
              <a:rPr lang="en-GB" smtClean="0"/>
              <a:pPr/>
              <a:t>41</a:t>
            </a:fld>
            <a:endParaRPr lang="en-GB" dirty="0"/>
          </a:p>
        </p:txBody>
      </p:sp>
    </p:spTree>
    <p:extLst>
      <p:ext uri="{BB962C8B-B14F-4D97-AF65-F5344CB8AC3E}">
        <p14:creationId xmlns:p14="http://schemas.microsoft.com/office/powerpoint/2010/main" val="1337335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1 CuadroTexto"/>
          <p:cNvSpPr txBox="1">
            <a:spLocks noChangeArrowheads="1"/>
          </p:cNvSpPr>
          <p:nvPr/>
        </p:nvSpPr>
        <p:spPr bwMode="auto">
          <a:xfrm>
            <a:off x="584499" y="372469"/>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400" b="1" dirty="0" smtClean="0">
                <a:solidFill>
                  <a:srgbClr val="D20000"/>
                </a:solidFill>
                <a:effectLst>
                  <a:outerShdw blurRad="38100" dist="38100" dir="2700000" algn="tl">
                    <a:srgbClr val="000000">
                      <a:alpha val="43137"/>
                    </a:srgbClr>
                  </a:outerShdw>
                </a:effectLst>
              </a:rPr>
              <a:t>One </a:t>
            </a:r>
            <a:r>
              <a:rPr lang="es-ES" sz="2400" b="1" dirty="0">
                <a:solidFill>
                  <a:srgbClr val="D20000"/>
                </a:solidFill>
                <a:effectLst>
                  <a:outerShdw blurRad="38100" dist="38100" dir="2700000" algn="tl">
                    <a:srgbClr val="000000">
                      <a:alpha val="43137"/>
                    </a:srgbClr>
                  </a:outerShdw>
                </a:effectLst>
              </a:rPr>
              <a:t>Net.</a:t>
            </a:r>
            <a:endParaRPr lang="en-GB" sz="2400" b="1" dirty="0">
              <a:effectLst>
                <a:outerShdw blurRad="38100" dist="38100" dir="2700000" algn="tl">
                  <a:srgbClr val="000000">
                    <a:alpha val="43137"/>
                  </a:srgbClr>
                </a:outerShdw>
              </a:effectLst>
              <a:latin typeface="Arial" charset="0"/>
            </a:endParaRPr>
          </a:p>
        </p:txBody>
      </p:sp>
      <p:sp>
        <p:nvSpPr>
          <p:cNvPr id="46084" name="1 Título"/>
          <p:cNvSpPr>
            <a:spLocks noGrp="1"/>
          </p:cNvSpPr>
          <p:nvPr>
            <p:ph type="title" idx="4294967295"/>
          </p:nvPr>
        </p:nvSpPr>
        <p:spPr bwMode="auto">
          <a:xfrm>
            <a:off x="5723335" y="205979"/>
            <a:ext cx="1941909" cy="73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bg1"/>
                </a:solidFill>
              </a:rPr>
              <a:t>13. Oficina Vodafone</a:t>
            </a:r>
          </a:p>
        </p:txBody>
      </p:sp>
      <p:sp>
        <p:nvSpPr>
          <p:cNvPr id="46085" name="Text Box 15"/>
          <p:cNvSpPr txBox="1">
            <a:spLocks noChangeArrowheads="1"/>
          </p:cNvSpPr>
          <p:nvPr/>
        </p:nvSpPr>
        <p:spPr bwMode="auto">
          <a:xfrm>
            <a:off x="584499" y="1059107"/>
            <a:ext cx="8106977" cy="3200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1400" dirty="0" smtClean="0">
                <a:solidFill>
                  <a:srgbClr val="000000"/>
                </a:solidFill>
                <a:latin typeface="+mn-lt"/>
                <a:cs typeface="+mn-cs"/>
              </a:rPr>
              <a:t> Herramienta </a:t>
            </a:r>
            <a:r>
              <a:rPr lang="es-ES" sz="1400" dirty="0">
                <a:solidFill>
                  <a:srgbClr val="000000"/>
                </a:solidFill>
                <a:latin typeface="+mn-lt"/>
                <a:cs typeface="+mn-cs"/>
              </a:rPr>
              <a:t>de comunicación de Vodafone que combina la voz fija y móvil en cualquier dispositivo, a través de una única plataforma con funcionalidades de centralita en la nube </a:t>
            </a:r>
            <a:r>
              <a:rPr lang="es-ES" sz="1400" dirty="0" smtClean="0">
                <a:solidFill>
                  <a:srgbClr val="000000"/>
                </a:solidFill>
                <a:latin typeface="+mn-lt"/>
                <a:cs typeface="+mn-cs"/>
              </a:rPr>
              <a:t>.</a:t>
            </a:r>
          </a:p>
          <a:p>
            <a:pPr eaLnBrk="1" hangingPunct="1"/>
            <a:endParaRPr lang="es-ES" sz="1400" dirty="0" smtClean="0">
              <a:solidFill>
                <a:srgbClr val="000000"/>
              </a:solidFill>
              <a:latin typeface="+mn-lt"/>
              <a:cs typeface="+mn-cs"/>
            </a:endParaRPr>
          </a:p>
          <a:p>
            <a:pPr eaLnBrk="1" hangingPunct="1"/>
            <a:endParaRPr lang="es-ES" sz="1400" dirty="0">
              <a:solidFill>
                <a:srgbClr val="000000"/>
              </a:solidFill>
              <a:latin typeface="+mn-lt"/>
              <a:cs typeface="+mn-cs"/>
            </a:endParaRPr>
          </a:p>
          <a:p>
            <a:pPr marL="342900" indent="-342900" eaLnBrk="1" hangingPunct="1">
              <a:buFont typeface="Wingdings" panose="05000000000000000000" pitchFamily="2" charset="2"/>
              <a:buChar char="q"/>
            </a:pPr>
            <a:r>
              <a:rPr lang="es-ES_tradnl" sz="1400" b="1" dirty="0" smtClean="0">
                <a:solidFill>
                  <a:schemeClr val="bg2"/>
                </a:solidFill>
              </a:rPr>
              <a:t>Manual de usuario. </a:t>
            </a:r>
            <a:endParaRPr lang="es-ES" sz="1400" b="1" dirty="0">
              <a:solidFill>
                <a:schemeClr val="bg2"/>
              </a:solidFill>
            </a:endParaRPr>
          </a:p>
          <a:p>
            <a:pPr algn="just">
              <a:defRPr/>
            </a:pPr>
            <a:endParaRPr lang="es-ES" sz="1400" dirty="0">
              <a:solidFill>
                <a:srgbClr val="000000"/>
              </a:solidFill>
              <a:latin typeface="+mn-lt"/>
              <a:cs typeface="+mn-cs"/>
            </a:endParaRPr>
          </a:p>
          <a:p>
            <a:r>
              <a:rPr lang="es-ES" sz="1400" dirty="0">
                <a:solidFill>
                  <a:srgbClr val="000000"/>
                </a:solidFill>
                <a:latin typeface="+mn-lt"/>
                <a:cs typeface="+mn-cs"/>
              </a:rPr>
              <a:t>Dispones de manuales de usuario para que los empleados de tu empresa conozcan y resuelvan sus dudas acerca de los servicios de One Net a los que se puede acceder a través de Gestor Red Empresas.</a:t>
            </a:r>
          </a:p>
          <a:p>
            <a:endParaRPr lang="es-ES" sz="1400" dirty="0">
              <a:solidFill>
                <a:schemeClr val="tx1"/>
              </a:solidFill>
            </a:endParaRPr>
          </a:p>
          <a:p>
            <a:r>
              <a:rPr lang="es-ES" sz="1400" dirty="0">
                <a:solidFill>
                  <a:schemeClr val="tx1"/>
                </a:solidFill>
                <a:hlinkClick r:id="rId4"/>
              </a:rPr>
              <a:t>Estadísticas</a:t>
            </a:r>
            <a:endParaRPr lang="es-ES" sz="1400" dirty="0">
              <a:solidFill>
                <a:schemeClr val="tx1"/>
              </a:solidFill>
            </a:endParaRPr>
          </a:p>
          <a:p>
            <a:r>
              <a:rPr lang="es-ES" sz="1400" dirty="0">
                <a:solidFill>
                  <a:schemeClr val="tx1"/>
                </a:solidFill>
                <a:hlinkClick r:id="rId5"/>
              </a:rPr>
              <a:t>Servicios de Grupo</a:t>
            </a:r>
            <a:endParaRPr lang="es-ES" sz="1400" dirty="0">
              <a:solidFill>
                <a:schemeClr val="tx1"/>
              </a:solidFill>
            </a:endParaRPr>
          </a:p>
          <a:p>
            <a:r>
              <a:rPr lang="es-ES" sz="1400" dirty="0">
                <a:solidFill>
                  <a:schemeClr val="tx1"/>
                </a:solidFill>
                <a:hlinkClick r:id="rId6"/>
              </a:rPr>
              <a:t>Usuario Final</a:t>
            </a:r>
            <a:endParaRPr lang="es-ES" sz="1400" dirty="0">
              <a:solidFill>
                <a:schemeClr val="tx1"/>
              </a:solidFill>
            </a:endParaRPr>
          </a:p>
          <a:p>
            <a:r>
              <a:rPr lang="es-ES" sz="1400" dirty="0">
                <a:solidFill>
                  <a:schemeClr val="tx1"/>
                </a:solidFill>
                <a:hlinkClick r:id="rId7"/>
              </a:rPr>
              <a:t>Usuario VPN</a:t>
            </a:r>
            <a:endParaRPr lang="es-ES" sz="1400" dirty="0">
              <a:solidFill>
                <a:schemeClr val="tx1"/>
              </a:solidFill>
            </a:endParaRPr>
          </a:p>
          <a:p>
            <a:pPr eaLnBrk="1" hangingPunct="1"/>
            <a:endParaRPr lang="es-ES" sz="1400" dirty="0" smtClean="0">
              <a:solidFill>
                <a:srgbClr val="000000"/>
              </a:solidFill>
              <a:latin typeface="+mn-lt"/>
              <a:cs typeface="+mn-cs"/>
            </a:endParaRPr>
          </a:p>
        </p:txBody>
      </p:sp>
    </p:spTree>
    <p:custDataLst>
      <p:tags r:id="rId1"/>
    </p:custDataLst>
    <p:extLst>
      <p:ext uri="{BB962C8B-B14F-4D97-AF65-F5344CB8AC3E}">
        <p14:creationId xmlns:p14="http://schemas.microsoft.com/office/powerpoint/2010/main" val="43827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3"/>
          <p:cNvSpPr>
            <a:spLocks noChangeShapeType="1"/>
          </p:cNvSpPr>
          <p:nvPr/>
        </p:nvSpPr>
        <p:spPr bwMode="auto">
          <a:xfrm>
            <a:off x="1143000" y="503635"/>
            <a:ext cx="6858000" cy="0"/>
          </a:xfrm>
          <a:prstGeom prst="line">
            <a:avLst/>
          </a:prstGeom>
          <a:noFill/>
          <a:ln w="31750" cap="rnd">
            <a:solidFill>
              <a:srgbClr val="DDDDDD"/>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s-ES" sz="1350" dirty="0"/>
          </a:p>
        </p:txBody>
      </p:sp>
      <p:sp>
        <p:nvSpPr>
          <p:cNvPr id="46083" name="1 CuadroTexto"/>
          <p:cNvSpPr txBox="1">
            <a:spLocks noChangeArrowheads="1"/>
          </p:cNvSpPr>
          <p:nvPr/>
        </p:nvSpPr>
        <p:spPr bwMode="auto">
          <a:xfrm>
            <a:off x="1064844" y="69138"/>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r>
              <a:rPr lang="es-ES" sz="2400" b="1" dirty="0" smtClean="0">
                <a:solidFill>
                  <a:srgbClr val="D20000"/>
                </a:solidFill>
                <a:effectLst>
                  <a:outerShdw blurRad="38100" dist="38100" dir="2700000" algn="tl">
                    <a:srgbClr val="000000">
                      <a:alpha val="43137"/>
                    </a:srgbClr>
                  </a:outerShdw>
                </a:effectLst>
              </a:rPr>
              <a:t>One </a:t>
            </a:r>
            <a:r>
              <a:rPr lang="es-ES" sz="2400" b="1" dirty="0">
                <a:solidFill>
                  <a:srgbClr val="D20000"/>
                </a:solidFill>
                <a:effectLst>
                  <a:outerShdw blurRad="38100" dist="38100" dir="2700000" algn="tl">
                    <a:srgbClr val="000000">
                      <a:alpha val="43137"/>
                    </a:srgbClr>
                  </a:outerShdw>
                </a:effectLst>
              </a:rPr>
              <a:t>Net.</a:t>
            </a:r>
            <a:endParaRPr lang="en-GB" sz="2400" b="1" dirty="0">
              <a:effectLst>
                <a:outerShdw blurRad="38100" dist="38100" dir="2700000" algn="tl">
                  <a:srgbClr val="000000">
                    <a:alpha val="43137"/>
                  </a:srgbClr>
                </a:outerShdw>
              </a:effectLst>
              <a:latin typeface="Arial" charset="0"/>
            </a:endParaRPr>
          </a:p>
        </p:txBody>
      </p:sp>
      <p:sp>
        <p:nvSpPr>
          <p:cNvPr id="46084" name="1 Título"/>
          <p:cNvSpPr>
            <a:spLocks noGrp="1"/>
          </p:cNvSpPr>
          <p:nvPr>
            <p:ph type="title" idx="4294967295"/>
          </p:nvPr>
        </p:nvSpPr>
        <p:spPr bwMode="auto">
          <a:xfrm>
            <a:off x="5723335" y="205979"/>
            <a:ext cx="1941909" cy="73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solidFill>
                  <a:schemeClr val="bg1"/>
                </a:solidFill>
              </a:rPr>
              <a:t>13. Oficina Vodafone</a:t>
            </a:r>
          </a:p>
        </p:txBody>
      </p:sp>
      <p:sp>
        <p:nvSpPr>
          <p:cNvPr id="46085" name="Text Box 15"/>
          <p:cNvSpPr txBox="1">
            <a:spLocks noChangeArrowheads="1"/>
          </p:cNvSpPr>
          <p:nvPr/>
        </p:nvSpPr>
        <p:spPr bwMode="auto">
          <a:xfrm>
            <a:off x="518511" y="754640"/>
            <a:ext cx="8106977" cy="3539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marL="342900" indent="-342900" eaLnBrk="1" hangingPunct="1">
              <a:buFont typeface="Wingdings" panose="05000000000000000000" pitchFamily="2" charset="2"/>
              <a:buChar char="q"/>
            </a:pPr>
            <a:r>
              <a:rPr lang="es-ES_tradnl" sz="1400" b="1" dirty="0" smtClean="0">
                <a:solidFill>
                  <a:schemeClr val="bg2"/>
                </a:solidFill>
              </a:rPr>
              <a:t>Servicio VPN. </a:t>
            </a:r>
            <a:endParaRPr lang="es-ES" sz="1400" b="1" dirty="0">
              <a:solidFill>
                <a:schemeClr val="bg2"/>
              </a:solidFill>
            </a:endParaRPr>
          </a:p>
          <a:p>
            <a:pPr eaLnBrk="1" hangingPunct="1"/>
            <a:endParaRPr lang="es-ES" sz="1400" dirty="0" smtClean="0">
              <a:solidFill>
                <a:srgbClr val="000000"/>
              </a:solidFill>
              <a:latin typeface="+mn-lt"/>
              <a:cs typeface="+mn-cs"/>
            </a:endParaRPr>
          </a:p>
          <a:p>
            <a:r>
              <a:rPr lang="es-ES" sz="1400" dirty="0">
                <a:solidFill>
                  <a:srgbClr val="000000"/>
                </a:solidFill>
                <a:latin typeface="+mn-lt"/>
                <a:cs typeface="+mn-cs"/>
              </a:rPr>
              <a:t>Con el servicio de Red Privada Virtual </a:t>
            </a:r>
            <a:r>
              <a:rPr lang="es-ES" sz="1400" dirty="0">
                <a:solidFill>
                  <a:srgbClr val="C00000"/>
                </a:solidFill>
                <a:latin typeface="+mn-lt"/>
                <a:cs typeface="+mn-cs"/>
              </a:rPr>
              <a:t>(</a:t>
            </a:r>
            <a:r>
              <a:rPr lang="es-ES" sz="1400" b="1" dirty="0">
                <a:solidFill>
                  <a:srgbClr val="C00000"/>
                </a:solidFill>
                <a:latin typeface="+mn-lt"/>
                <a:cs typeface="+mn-cs"/>
              </a:rPr>
              <a:t>VPN</a:t>
            </a:r>
            <a:r>
              <a:rPr lang="es-ES" sz="1400" dirty="0">
                <a:solidFill>
                  <a:srgbClr val="C00000"/>
                </a:solidFill>
                <a:latin typeface="+mn-lt"/>
                <a:cs typeface="+mn-cs"/>
              </a:rPr>
              <a:t>) </a:t>
            </a:r>
            <a:r>
              <a:rPr lang="es-ES" sz="1400" dirty="0">
                <a:solidFill>
                  <a:srgbClr val="000000"/>
                </a:solidFill>
                <a:latin typeface="+mn-lt"/>
                <a:cs typeface="+mn-cs"/>
              </a:rPr>
              <a:t>de Vodafone, puede crear una </a:t>
            </a:r>
            <a:r>
              <a:rPr lang="es-ES" sz="1400" b="1" dirty="0">
                <a:solidFill>
                  <a:srgbClr val="000000"/>
                </a:solidFill>
                <a:latin typeface="+mn-lt"/>
                <a:cs typeface="+mn-cs"/>
              </a:rPr>
              <a:t>red corporativa </a:t>
            </a:r>
            <a:r>
              <a:rPr lang="es-ES" sz="1400" dirty="0">
                <a:solidFill>
                  <a:srgbClr val="000000"/>
                </a:solidFill>
                <a:latin typeface="+mn-lt"/>
                <a:cs typeface="+mn-cs"/>
              </a:rPr>
              <a:t>de telefonía, </a:t>
            </a:r>
            <a:r>
              <a:rPr lang="es-ES" sz="1400" dirty="0" smtClean="0">
                <a:solidFill>
                  <a:srgbClr val="000000"/>
                </a:solidFill>
                <a:latin typeface="+mn-lt"/>
                <a:cs typeface="+mn-cs"/>
              </a:rPr>
              <a:t>de </a:t>
            </a:r>
            <a:r>
              <a:rPr lang="es-ES" sz="1400" dirty="0">
                <a:solidFill>
                  <a:srgbClr val="000000"/>
                </a:solidFill>
                <a:latin typeface="+mn-lt"/>
                <a:cs typeface="+mn-cs"/>
              </a:rPr>
              <a:t>los servicios y </a:t>
            </a:r>
            <a:r>
              <a:rPr lang="es-ES" sz="1400" b="1" dirty="0">
                <a:solidFill>
                  <a:srgbClr val="000000"/>
                </a:solidFill>
                <a:latin typeface="+mn-lt"/>
                <a:cs typeface="+mn-cs"/>
              </a:rPr>
              <a:t>funcionalidades</a:t>
            </a:r>
            <a:r>
              <a:rPr lang="es-ES" sz="1400" dirty="0">
                <a:solidFill>
                  <a:srgbClr val="000000"/>
                </a:solidFill>
                <a:latin typeface="+mn-lt"/>
                <a:cs typeface="+mn-cs"/>
              </a:rPr>
              <a:t> más </a:t>
            </a:r>
            <a:r>
              <a:rPr lang="es-ES" sz="1400" b="1" dirty="0">
                <a:solidFill>
                  <a:srgbClr val="000000"/>
                </a:solidFill>
                <a:latin typeface="+mn-lt"/>
                <a:cs typeface="+mn-cs"/>
              </a:rPr>
              <a:t>avanzados</a:t>
            </a:r>
            <a:r>
              <a:rPr lang="es-ES" sz="1400" dirty="0">
                <a:solidFill>
                  <a:srgbClr val="000000"/>
                </a:solidFill>
                <a:latin typeface="+mn-lt"/>
                <a:cs typeface="+mn-cs"/>
              </a:rPr>
              <a:t> soportados en una </a:t>
            </a:r>
            <a:r>
              <a:rPr lang="es-ES" sz="1400" b="1" dirty="0">
                <a:solidFill>
                  <a:srgbClr val="000000"/>
                </a:solidFill>
                <a:latin typeface="+mn-lt"/>
                <a:cs typeface="+mn-cs"/>
              </a:rPr>
              <a:t>plataforma</a:t>
            </a:r>
            <a:r>
              <a:rPr lang="es-ES" sz="1400" dirty="0">
                <a:solidFill>
                  <a:srgbClr val="000000"/>
                </a:solidFill>
                <a:latin typeface="+mn-lt"/>
                <a:cs typeface="+mn-cs"/>
              </a:rPr>
              <a:t> de última generación, simplificando todas comunicaciones entre los empleados. </a:t>
            </a:r>
            <a:endParaRPr lang="es-ES" sz="1400" dirty="0" smtClean="0">
              <a:solidFill>
                <a:srgbClr val="000000"/>
              </a:solidFill>
              <a:latin typeface="+mn-lt"/>
              <a:cs typeface="+mn-cs"/>
            </a:endParaRPr>
          </a:p>
          <a:p>
            <a:endParaRPr lang="es-ES" sz="1400" dirty="0">
              <a:solidFill>
                <a:srgbClr val="000000"/>
              </a:solidFill>
              <a:latin typeface="+mn-lt"/>
              <a:cs typeface="+mn-cs"/>
            </a:endParaRPr>
          </a:p>
          <a:p>
            <a:r>
              <a:rPr lang="es-ES" sz="1400" dirty="0">
                <a:solidFill>
                  <a:srgbClr val="000000"/>
                </a:solidFill>
                <a:latin typeface="+mn-lt"/>
                <a:cs typeface="+mn-cs"/>
              </a:rPr>
              <a:t>Una de </a:t>
            </a:r>
            <a:r>
              <a:rPr lang="es-ES" sz="1400" dirty="0" smtClean="0">
                <a:solidFill>
                  <a:srgbClr val="000000"/>
                </a:solidFill>
                <a:latin typeface="+mn-lt"/>
                <a:cs typeface="+mn-cs"/>
              </a:rPr>
              <a:t>sus </a:t>
            </a:r>
            <a:r>
              <a:rPr lang="es-ES" sz="1400" b="1" dirty="0">
                <a:solidFill>
                  <a:srgbClr val="000000"/>
                </a:solidFill>
                <a:latin typeface="+mn-lt"/>
                <a:cs typeface="+mn-cs"/>
              </a:rPr>
              <a:t>funcionalidades básicas </a:t>
            </a:r>
            <a:r>
              <a:rPr lang="es-ES" sz="1400" dirty="0" smtClean="0">
                <a:solidFill>
                  <a:srgbClr val="000000"/>
                </a:solidFill>
                <a:latin typeface="+mn-lt"/>
                <a:cs typeface="+mn-cs"/>
              </a:rPr>
              <a:t>está </a:t>
            </a:r>
            <a:r>
              <a:rPr lang="es-ES" sz="1400" dirty="0">
                <a:solidFill>
                  <a:srgbClr val="000000"/>
                </a:solidFill>
                <a:latin typeface="+mn-lt"/>
                <a:cs typeface="+mn-cs"/>
              </a:rPr>
              <a:t>asociada a la existencia de un Plan de Numeración Privado </a:t>
            </a:r>
            <a:r>
              <a:rPr lang="es-ES" sz="1400" dirty="0">
                <a:solidFill>
                  <a:srgbClr val="C00000"/>
                </a:solidFill>
                <a:latin typeface="+mn-lt"/>
                <a:cs typeface="+mn-cs"/>
              </a:rPr>
              <a:t>(</a:t>
            </a:r>
            <a:r>
              <a:rPr lang="es-ES" sz="1400" b="1" dirty="0">
                <a:solidFill>
                  <a:srgbClr val="C00000"/>
                </a:solidFill>
                <a:latin typeface="+mn-lt"/>
                <a:cs typeface="+mn-cs"/>
              </a:rPr>
              <a:t>PNP</a:t>
            </a:r>
            <a:r>
              <a:rPr lang="es-ES" sz="1400" dirty="0">
                <a:solidFill>
                  <a:srgbClr val="C00000"/>
                </a:solidFill>
                <a:latin typeface="+mn-lt"/>
                <a:cs typeface="+mn-cs"/>
              </a:rPr>
              <a:t>) </a:t>
            </a:r>
            <a:r>
              <a:rPr lang="es-ES" sz="1400" dirty="0">
                <a:solidFill>
                  <a:srgbClr val="000000"/>
                </a:solidFill>
                <a:latin typeface="+mn-lt"/>
                <a:cs typeface="+mn-cs"/>
              </a:rPr>
              <a:t>ajustado a las necesidades de la empresa que permite la marcación a través de extensiones (</a:t>
            </a:r>
            <a:r>
              <a:rPr lang="es-ES" sz="1400" b="1" dirty="0">
                <a:solidFill>
                  <a:srgbClr val="000000"/>
                </a:solidFill>
                <a:latin typeface="+mn-lt"/>
                <a:cs typeface="+mn-cs"/>
              </a:rPr>
              <a:t>marcación corta)</a:t>
            </a:r>
            <a:r>
              <a:rPr lang="es-ES" sz="1400" dirty="0">
                <a:solidFill>
                  <a:srgbClr val="000000"/>
                </a:solidFill>
                <a:latin typeface="+mn-lt"/>
                <a:cs typeface="+mn-cs"/>
              </a:rPr>
              <a:t> entre los móviles y los fijos de la empresa. </a:t>
            </a:r>
            <a:endParaRPr lang="es-ES" sz="1400" dirty="0" smtClean="0">
              <a:solidFill>
                <a:srgbClr val="000000"/>
              </a:solidFill>
              <a:latin typeface="+mn-lt"/>
              <a:cs typeface="+mn-cs"/>
            </a:endParaRPr>
          </a:p>
          <a:p>
            <a:endParaRPr lang="es-ES" sz="1400" dirty="0">
              <a:solidFill>
                <a:srgbClr val="000000"/>
              </a:solidFill>
              <a:latin typeface="+mn-lt"/>
              <a:cs typeface="+mn-cs"/>
            </a:endParaRPr>
          </a:p>
          <a:p>
            <a:r>
              <a:rPr lang="es-ES" sz="1400" dirty="0">
                <a:solidFill>
                  <a:srgbClr val="000000"/>
                </a:solidFill>
                <a:latin typeface="+mn-lt"/>
                <a:cs typeface="+mn-cs"/>
              </a:rPr>
              <a:t>El </a:t>
            </a:r>
            <a:r>
              <a:rPr lang="es-ES" sz="1400" b="1" dirty="0">
                <a:solidFill>
                  <a:srgbClr val="000000"/>
                </a:solidFill>
                <a:latin typeface="+mn-lt"/>
                <a:cs typeface="+mn-cs"/>
              </a:rPr>
              <a:t>PNP</a:t>
            </a:r>
            <a:r>
              <a:rPr lang="es-ES" sz="1400" dirty="0">
                <a:solidFill>
                  <a:srgbClr val="000000"/>
                </a:solidFill>
                <a:latin typeface="+mn-lt"/>
                <a:cs typeface="+mn-cs"/>
              </a:rPr>
              <a:t> es extensible a todos los usuarios de la empresa, integrando a todo tipo de </a:t>
            </a:r>
            <a:r>
              <a:rPr lang="es-ES" sz="1400" dirty="0" smtClean="0">
                <a:solidFill>
                  <a:srgbClr val="000000"/>
                </a:solidFill>
                <a:latin typeface="+mn-lt"/>
                <a:cs typeface="+mn-cs"/>
              </a:rPr>
              <a:t>empleados y todas </a:t>
            </a:r>
            <a:r>
              <a:rPr lang="es-ES" sz="1400" dirty="0">
                <a:solidFill>
                  <a:srgbClr val="000000"/>
                </a:solidFill>
                <a:latin typeface="+mn-lt"/>
                <a:cs typeface="+mn-cs"/>
              </a:rPr>
              <a:t>las </a:t>
            </a:r>
            <a:r>
              <a:rPr lang="es-ES" sz="1400" dirty="0" smtClean="0">
                <a:solidFill>
                  <a:srgbClr val="000000"/>
                </a:solidFill>
                <a:latin typeface="+mn-lt"/>
                <a:cs typeface="+mn-cs"/>
              </a:rPr>
              <a:t>sedes, </a:t>
            </a:r>
            <a:r>
              <a:rPr lang="es-ES" sz="1400" dirty="0">
                <a:solidFill>
                  <a:srgbClr val="000000"/>
                </a:solidFill>
                <a:latin typeface="+mn-lt"/>
                <a:cs typeface="+mn-cs"/>
              </a:rPr>
              <a:t>posibilitando </a:t>
            </a:r>
            <a:r>
              <a:rPr lang="es-ES" sz="1400" dirty="0" smtClean="0">
                <a:solidFill>
                  <a:srgbClr val="000000"/>
                </a:solidFill>
                <a:latin typeface="+mn-lt"/>
                <a:cs typeface="+mn-cs"/>
              </a:rPr>
              <a:t>una </a:t>
            </a:r>
            <a:r>
              <a:rPr lang="es-ES" sz="1400" b="1" dirty="0">
                <a:solidFill>
                  <a:srgbClr val="000000"/>
                </a:solidFill>
                <a:latin typeface="+mn-lt"/>
                <a:cs typeface="+mn-cs"/>
              </a:rPr>
              <a:t>total integración </a:t>
            </a:r>
            <a:r>
              <a:rPr lang="es-ES" sz="1400" dirty="0">
                <a:solidFill>
                  <a:srgbClr val="000000"/>
                </a:solidFill>
                <a:latin typeface="+mn-lt"/>
                <a:cs typeface="+mn-cs"/>
              </a:rPr>
              <a:t>independientemente del tipo de usuario del que se trate y de donde se encuentre. </a:t>
            </a:r>
          </a:p>
          <a:p>
            <a:endParaRPr lang="es-ES" sz="1400" dirty="0" smtClean="0">
              <a:solidFill>
                <a:srgbClr val="000000"/>
              </a:solidFill>
              <a:latin typeface="+mn-lt"/>
              <a:cs typeface="+mn-cs"/>
            </a:endParaRPr>
          </a:p>
          <a:p>
            <a:r>
              <a:rPr lang="es-ES" sz="1400" dirty="0" err="1" smtClean="0">
                <a:solidFill>
                  <a:srgbClr val="000000"/>
                </a:solidFill>
                <a:latin typeface="+mn-lt"/>
                <a:cs typeface="+mn-cs"/>
              </a:rPr>
              <a:t>Asímismo</a:t>
            </a:r>
            <a:r>
              <a:rPr lang="es-ES" sz="1400" dirty="0" smtClean="0">
                <a:solidFill>
                  <a:srgbClr val="000000"/>
                </a:solidFill>
                <a:latin typeface="+mn-lt"/>
                <a:cs typeface="+mn-cs"/>
              </a:rPr>
              <a:t> </a:t>
            </a:r>
            <a:r>
              <a:rPr lang="es-ES" sz="1400" dirty="0">
                <a:solidFill>
                  <a:srgbClr val="000000"/>
                </a:solidFill>
                <a:latin typeface="+mn-lt"/>
                <a:cs typeface="+mn-cs"/>
              </a:rPr>
              <a:t>el Servicio VPN ofrece </a:t>
            </a:r>
            <a:r>
              <a:rPr lang="es-ES" sz="1400" b="1" dirty="0">
                <a:solidFill>
                  <a:srgbClr val="000000"/>
                </a:solidFill>
                <a:latin typeface="+mn-lt"/>
                <a:cs typeface="+mn-cs"/>
              </a:rPr>
              <a:t>Filtrado de Llamadas</a:t>
            </a:r>
            <a:r>
              <a:rPr lang="es-ES" sz="1400" dirty="0">
                <a:solidFill>
                  <a:srgbClr val="000000"/>
                </a:solidFill>
                <a:latin typeface="+mn-lt"/>
                <a:cs typeface="+mn-cs"/>
              </a:rPr>
              <a:t> mediante la aplicación de </a:t>
            </a:r>
            <a:r>
              <a:rPr lang="es-ES" sz="1400" b="1" dirty="0">
                <a:solidFill>
                  <a:srgbClr val="000000"/>
                </a:solidFill>
                <a:latin typeface="+mn-lt"/>
                <a:cs typeface="+mn-cs"/>
              </a:rPr>
              <a:t>permisos y restricciones de forma individual o por grupos de extensiones </a:t>
            </a:r>
            <a:r>
              <a:rPr lang="es-ES" sz="1400" dirty="0">
                <a:solidFill>
                  <a:srgbClr val="000000"/>
                </a:solidFill>
                <a:latin typeface="+mn-lt"/>
                <a:cs typeface="+mn-cs"/>
              </a:rPr>
              <a:t>de la empresa. </a:t>
            </a:r>
          </a:p>
        </p:txBody>
      </p:sp>
    </p:spTree>
    <p:custDataLst>
      <p:tags r:id="rId1"/>
    </p:custDataLst>
    <p:extLst>
      <p:ext uri="{BB962C8B-B14F-4D97-AF65-F5344CB8AC3E}">
        <p14:creationId xmlns:p14="http://schemas.microsoft.com/office/powerpoint/2010/main" val="1556096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6371" y="193537"/>
            <a:ext cx="7391400" cy="1114431"/>
          </a:xfrm>
        </p:spPr>
        <p:txBody>
          <a:bodyPr/>
          <a:lstStyle/>
          <a:p>
            <a:r>
              <a:rPr lang="es-ES" sz="2400" b="1" dirty="0" smtClean="0">
                <a:effectLst>
                  <a:outerShdw blurRad="38100" dist="38100" dir="2700000" algn="tl">
                    <a:srgbClr val="000000">
                      <a:alpha val="43137"/>
                    </a:srgbClr>
                  </a:outerShdw>
                </a:effectLst>
              </a:rPr>
              <a:t>Gestión de Servicios Centralita</a:t>
            </a:r>
            <a:br>
              <a:rPr lang="es-ES" sz="2400" b="1" dirty="0" smtClean="0">
                <a:effectLst>
                  <a:outerShdw blurRad="38100" dist="38100" dir="2700000" algn="tl">
                    <a:srgbClr val="000000">
                      <a:alpha val="43137"/>
                    </a:srgbClr>
                  </a:outerShdw>
                </a:effectLst>
              </a:rPr>
            </a:br>
            <a:endParaRPr lang="en-GB" sz="2400" dirty="0"/>
          </a:p>
        </p:txBody>
      </p:sp>
      <p:sp>
        <p:nvSpPr>
          <p:cNvPr id="3" name="2 Marcador de número de diapositiva"/>
          <p:cNvSpPr>
            <a:spLocks noGrp="1"/>
          </p:cNvSpPr>
          <p:nvPr>
            <p:ph type="sldNum" sz="quarter" idx="10"/>
          </p:nvPr>
        </p:nvSpPr>
        <p:spPr/>
        <p:txBody>
          <a:bodyPr/>
          <a:lstStyle/>
          <a:p>
            <a:fld id="{72A83A2B-3358-44F8-83A0-4598795D8FB5}" type="slidenum">
              <a:rPr lang="en-GB" smtClean="0"/>
              <a:pPr/>
              <a:t>44</a:t>
            </a:fld>
            <a:endParaRPr lang="en-GB" dirty="0"/>
          </a:p>
        </p:txBody>
      </p:sp>
      <p:pic>
        <p:nvPicPr>
          <p:cNvPr id="4" name="Imagen 3"/>
          <p:cNvPicPr>
            <a:picLocks noChangeAspect="1"/>
          </p:cNvPicPr>
          <p:nvPr/>
        </p:nvPicPr>
        <p:blipFill>
          <a:blip r:embed="rId2"/>
          <a:stretch>
            <a:fillRect/>
          </a:stretch>
        </p:blipFill>
        <p:spPr>
          <a:xfrm>
            <a:off x="4695092" y="1546721"/>
            <a:ext cx="4123048" cy="2960804"/>
          </a:xfrm>
          <a:prstGeom prst="rect">
            <a:avLst/>
          </a:prstGeom>
        </p:spPr>
      </p:pic>
      <p:sp>
        <p:nvSpPr>
          <p:cNvPr id="6" name="Text Box 15"/>
          <p:cNvSpPr txBox="1">
            <a:spLocks noChangeArrowheads="1"/>
          </p:cNvSpPr>
          <p:nvPr/>
        </p:nvSpPr>
        <p:spPr bwMode="auto">
          <a:xfrm>
            <a:off x="461987" y="550697"/>
            <a:ext cx="51563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marL="342900" indent="-342900" eaLnBrk="1" hangingPunct="1">
              <a:buFont typeface="Wingdings" panose="05000000000000000000" pitchFamily="2" charset="2"/>
              <a:buChar char="q"/>
            </a:pPr>
            <a:r>
              <a:rPr lang="es-ES_tradnl" sz="2000" b="1" dirty="0" smtClean="0">
                <a:solidFill>
                  <a:schemeClr val="bg2"/>
                </a:solidFill>
              </a:rPr>
              <a:t>Acceso a GRE (Gestor Red de Empresas) </a:t>
            </a:r>
            <a:endParaRPr lang="es-ES" sz="2000" b="1" dirty="0">
              <a:solidFill>
                <a:schemeClr val="bg2"/>
              </a:solidFill>
            </a:endParaRPr>
          </a:p>
        </p:txBody>
      </p:sp>
      <p:sp>
        <p:nvSpPr>
          <p:cNvPr id="5" name="Rectángulo 4"/>
          <p:cNvSpPr/>
          <p:nvPr/>
        </p:nvSpPr>
        <p:spPr>
          <a:xfrm>
            <a:off x="461987" y="975499"/>
            <a:ext cx="8017497" cy="307777"/>
          </a:xfrm>
          <a:prstGeom prst="rect">
            <a:avLst/>
          </a:prstGeom>
        </p:spPr>
        <p:txBody>
          <a:bodyPr wrap="square">
            <a:spAutoFit/>
          </a:bodyPr>
          <a:lstStyle/>
          <a:p>
            <a:r>
              <a:rPr lang="es-ES" sz="1400" dirty="0" smtClean="0">
                <a:solidFill>
                  <a:srgbClr val="000000"/>
                </a:solidFill>
              </a:rPr>
              <a:t>Acceda desde Área de Clientes con el usuario y contraseña específico para esta herramienta si así se solicita. </a:t>
            </a:r>
            <a:endParaRPr lang="es-ES" sz="1400" dirty="0">
              <a:solidFill>
                <a:srgbClr val="000000"/>
              </a:solidFill>
            </a:endParaRPr>
          </a:p>
        </p:txBody>
      </p:sp>
      <p:pic>
        <p:nvPicPr>
          <p:cNvPr id="7" name="Imagen 6"/>
          <p:cNvPicPr>
            <a:picLocks noChangeAspect="1"/>
          </p:cNvPicPr>
          <p:nvPr/>
        </p:nvPicPr>
        <p:blipFill>
          <a:blip r:embed="rId3"/>
          <a:stretch>
            <a:fillRect/>
          </a:stretch>
        </p:blipFill>
        <p:spPr>
          <a:xfrm>
            <a:off x="306371" y="1490435"/>
            <a:ext cx="3893279" cy="2960804"/>
          </a:xfrm>
          <a:prstGeom prst="rect">
            <a:avLst/>
          </a:prstGeom>
        </p:spPr>
      </p:pic>
      <p:sp>
        <p:nvSpPr>
          <p:cNvPr id="8" name="Flecha derecha 7"/>
          <p:cNvSpPr/>
          <p:nvPr/>
        </p:nvSpPr>
        <p:spPr>
          <a:xfrm>
            <a:off x="4252843" y="2768068"/>
            <a:ext cx="319157" cy="202769"/>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2758451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2582724"/>
            <a:ext cx="3810363" cy="1393833"/>
          </a:xfrm>
        </p:spPr>
        <p:txBody>
          <a:bodyPr/>
          <a:lstStyle/>
          <a:p>
            <a:r>
              <a:rPr lang="es-ES" dirty="0" smtClean="0"/>
              <a:t>Muchas gracias!</a:t>
            </a:r>
            <a:endParaRPr lang="en-GB" dirty="0"/>
          </a:p>
        </p:txBody>
      </p:sp>
      <p:sp>
        <p:nvSpPr>
          <p:cNvPr id="4" name="3 Marcador de pie de página"/>
          <p:cNvSpPr>
            <a:spLocks noGrp="1"/>
          </p:cNvSpPr>
          <p:nvPr>
            <p:ph type="ftr" sz="quarter" idx="10"/>
          </p:nvPr>
        </p:nvSpPr>
        <p:spPr/>
        <p:txBody>
          <a:bodyPr/>
          <a:lstStyle/>
          <a:p>
            <a:r>
              <a:rPr lang="en-GB" dirty="0" smtClean="0"/>
              <a:t>Insert Confidentiality Level in slide footer </a:t>
            </a:r>
            <a:endParaRPr lang="en-GB" dirty="0"/>
          </a:p>
        </p:txBody>
      </p:sp>
    </p:spTree>
    <p:extLst>
      <p:ext uri="{BB962C8B-B14F-4D97-AF65-F5344CB8AC3E}">
        <p14:creationId xmlns:p14="http://schemas.microsoft.com/office/powerpoint/2010/main" val="395845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Mi cuenta</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s-ES" dirty="0" smtClean="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5</a:t>
            </a:fld>
            <a:endParaRPr lang="en-GB" dirty="0">
              <a:solidFill>
                <a:srgbClr val="FFFFFF"/>
              </a:solidFill>
            </a:endParaRPr>
          </a:p>
        </p:txBody>
      </p:sp>
      <p:sp>
        <p:nvSpPr>
          <p:cNvPr id="5" name="Content Placeholder 6"/>
          <p:cNvSpPr>
            <a:spLocks noGrp="1"/>
          </p:cNvSpPr>
          <p:nvPr>
            <p:ph idx="1"/>
          </p:nvPr>
        </p:nvSpPr>
        <p:spPr>
          <a:xfrm>
            <a:off x="282802" y="672741"/>
            <a:ext cx="4326905" cy="4072500"/>
          </a:xfrm>
        </p:spPr>
        <p:txBody>
          <a:bodyPr>
            <a:normAutofit fontScale="77500" lnSpcReduction="20000"/>
          </a:bodyPr>
          <a:lstStyle/>
          <a:p>
            <a:pPr lvl="1">
              <a:buClr>
                <a:srgbClr val="DE0400"/>
              </a:buClr>
              <a:buNone/>
            </a:pPr>
            <a:endParaRPr lang="es-ES" sz="1350" dirty="0" smtClean="0"/>
          </a:p>
          <a:p>
            <a:pPr marL="266700" lvl="1" indent="0">
              <a:buNone/>
            </a:pPr>
            <a:r>
              <a:rPr lang="es-ES" sz="1350" dirty="0" smtClean="0"/>
              <a:t>     </a:t>
            </a:r>
            <a:endParaRPr lang="es-ES" sz="1200" dirty="0" smtClean="0"/>
          </a:p>
          <a:p>
            <a:pPr marL="457200" lvl="1" indent="-457200">
              <a:buFont typeface="Wingdings" panose="05000000000000000000" pitchFamily="2" charset="2"/>
              <a:buChar char="q"/>
            </a:pPr>
            <a:r>
              <a:rPr lang="es-ES" sz="2600" b="1" dirty="0">
                <a:solidFill>
                  <a:schemeClr val="bg2"/>
                </a:solidFill>
                <a:cs typeface="Arial" charset="0"/>
              </a:rPr>
              <a:t>Datos</a:t>
            </a:r>
            <a:r>
              <a:rPr lang="es-ES" sz="2100" b="1" dirty="0" smtClean="0">
                <a:solidFill>
                  <a:schemeClr val="bg2"/>
                </a:solidFill>
                <a:cs typeface="Arial" charset="0"/>
              </a:rPr>
              <a:t> del Cliente: </a:t>
            </a:r>
          </a:p>
          <a:p>
            <a:pPr marL="266700" lvl="1" indent="0">
              <a:buNone/>
            </a:pPr>
            <a:endParaRPr lang="es-ES" sz="1500" dirty="0"/>
          </a:p>
          <a:p>
            <a:pPr marL="266700" lvl="1" indent="0">
              <a:buNone/>
            </a:pPr>
            <a:r>
              <a:rPr lang="es-ES" sz="1500" dirty="0"/>
              <a:t>En esta sección puedes consultar la información </a:t>
            </a:r>
            <a:r>
              <a:rPr lang="es-ES" sz="1500" dirty="0" smtClean="0"/>
              <a:t>de </a:t>
            </a:r>
            <a:r>
              <a:rPr lang="es-ES" sz="1500" dirty="0"/>
              <a:t>tu empresa, consultar y modificar tu contraseña y tus datos como autorizado de la empresa.</a:t>
            </a:r>
          </a:p>
          <a:p>
            <a:pPr marL="266700" lvl="1" indent="0">
              <a:buNone/>
            </a:pPr>
            <a:endParaRPr lang="es-ES" sz="1200" b="1" u="sng" dirty="0" smtClean="0">
              <a:solidFill>
                <a:srgbClr val="FF0000"/>
              </a:solidFill>
              <a:cs typeface="Arial" panose="020B0604020202020204" pitchFamily="34" charset="0"/>
            </a:endParaRPr>
          </a:p>
          <a:p>
            <a:pPr marL="266700" lvl="1" indent="0">
              <a:buNone/>
            </a:pPr>
            <a:endParaRPr lang="es-ES" b="1" u="sng" dirty="0">
              <a:solidFill>
                <a:srgbClr val="FF0000"/>
              </a:solidFill>
              <a:cs typeface="Arial" panose="020B0604020202020204" pitchFamily="34" charset="0"/>
            </a:endParaRPr>
          </a:p>
          <a:p>
            <a:pPr marL="457200" lvl="1" indent="-457200">
              <a:buFont typeface="Wingdings" panose="05000000000000000000" pitchFamily="2" charset="2"/>
              <a:buChar char="q"/>
            </a:pPr>
            <a:r>
              <a:rPr lang="es-ES" sz="2600" b="1" dirty="0">
                <a:solidFill>
                  <a:schemeClr val="bg2"/>
                </a:solidFill>
                <a:cs typeface="Arial" charset="0"/>
              </a:rPr>
              <a:t>Alta</a:t>
            </a:r>
            <a:r>
              <a:rPr lang="es-ES" sz="2100" b="1" dirty="0">
                <a:solidFill>
                  <a:schemeClr val="bg2"/>
                </a:solidFill>
                <a:cs typeface="Arial" charset="0"/>
              </a:rPr>
              <a:t> de nuevo autorizado</a:t>
            </a:r>
          </a:p>
          <a:p>
            <a:pPr marL="266700" lvl="1" indent="0">
              <a:buNone/>
            </a:pPr>
            <a:endParaRPr lang="es-ES" sz="1200" b="1" u="sng" dirty="0" smtClean="0">
              <a:solidFill>
                <a:srgbClr val="FF0000"/>
              </a:solidFill>
              <a:cs typeface="Arial" panose="020B0604020202020204" pitchFamily="34" charset="0"/>
            </a:endParaRPr>
          </a:p>
          <a:p>
            <a:r>
              <a:rPr lang="es-ES" sz="1500" dirty="0"/>
              <a:t>Para </a:t>
            </a:r>
            <a:r>
              <a:rPr lang="es-ES" sz="1500" dirty="0" smtClean="0"/>
              <a:t>dar de alta un nuevo autorizado en tu </a:t>
            </a:r>
            <a:r>
              <a:rPr lang="es-ES" sz="1500" dirty="0"/>
              <a:t>empresa </a:t>
            </a:r>
            <a:r>
              <a:rPr lang="es-ES" sz="1500" dirty="0" smtClean="0"/>
              <a:t>deberás indicar sus </a:t>
            </a:r>
            <a:r>
              <a:rPr lang="es-ES" sz="1500" dirty="0"/>
              <a:t>datos </a:t>
            </a:r>
            <a:r>
              <a:rPr lang="es-ES" sz="1500" dirty="0" smtClean="0"/>
              <a:t>personales</a:t>
            </a:r>
            <a:r>
              <a:rPr lang="es-ES" sz="1500" dirty="0"/>
              <a:t>. Podrás autorizarle a </a:t>
            </a:r>
            <a:r>
              <a:rPr lang="es-ES" sz="1500" dirty="0" smtClean="0"/>
              <a:t>gestionar cualquier solicitud con todos los permisos </a:t>
            </a:r>
            <a:r>
              <a:rPr lang="es-ES" sz="1500" dirty="0"/>
              <a:t>o sólo a determinadas </a:t>
            </a:r>
            <a:r>
              <a:rPr lang="es-ES" sz="1500" dirty="0" smtClean="0"/>
              <a:t>gestiones con </a:t>
            </a:r>
            <a:r>
              <a:rPr lang="es-ES" sz="1500" dirty="0"/>
              <a:t>determinados </a:t>
            </a:r>
            <a:r>
              <a:rPr lang="es-ES" sz="1500" dirty="0" smtClean="0"/>
              <a:t>permisos. Recibirás un correo electrónico confirmando el alta de la nueva persona autorizada. </a:t>
            </a:r>
            <a:endParaRPr lang="es-ES" sz="1500" dirty="0"/>
          </a:p>
          <a:p>
            <a:r>
              <a:rPr lang="es-ES" sz="1500" dirty="0" smtClean="0"/>
              <a:t>La nueva persona autorizada recibirá su nueva clave a través de un </a:t>
            </a:r>
            <a:r>
              <a:rPr lang="es-ES" sz="1500" dirty="0" err="1" smtClean="0"/>
              <a:t>sms</a:t>
            </a:r>
            <a:r>
              <a:rPr lang="es-ES" sz="1500" dirty="0" smtClean="0"/>
              <a:t> que llegará a su número móvil asociado a CIF para el que será dado de alta.</a:t>
            </a:r>
          </a:p>
          <a:p>
            <a:r>
              <a:rPr lang="es-ES" sz="1500" dirty="0" smtClean="0"/>
              <a:t>Los </a:t>
            </a:r>
            <a:r>
              <a:rPr lang="es-ES" sz="1500" dirty="0"/>
              <a:t>datos de </a:t>
            </a:r>
            <a:r>
              <a:rPr lang="es-ES" sz="1500" dirty="0" smtClean="0"/>
              <a:t>la nueva persona autorizada se </a:t>
            </a:r>
            <a:r>
              <a:rPr lang="es-ES" sz="1500" dirty="0"/>
              <a:t>volcarán en nuestros </a:t>
            </a:r>
            <a:r>
              <a:rPr lang="es-ES" sz="1500" dirty="0" smtClean="0"/>
              <a:t>sistemas y accederá con NIF y clave indicados para </a:t>
            </a:r>
            <a:r>
              <a:rPr lang="es-ES" sz="1500" dirty="0"/>
              <a:t>gestionar aquellos servicios a los que haya sido </a:t>
            </a:r>
            <a:r>
              <a:rPr lang="es-ES" sz="1500" dirty="0" smtClean="0"/>
              <a:t>autorizado</a:t>
            </a:r>
            <a:r>
              <a:rPr lang="es-ES" sz="1500" dirty="0"/>
              <a:t> </a:t>
            </a:r>
            <a:r>
              <a:rPr lang="es-ES" sz="1500" dirty="0" smtClean="0"/>
              <a:t>en Vodafone. </a:t>
            </a:r>
          </a:p>
          <a:p>
            <a:pPr marL="0" indent="0">
              <a:buNone/>
            </a:pPr>
            <a:endParaRPr lang="es-ES" sz="1500" dirty="0" smtClean="0"/>
          </a:p>
          <a:p>
            <a:endParaRPr lang="es-ES" sz="1200" b="1" u="sng" dirty="0" smtClean="0">
              <a:solidFill>
                <a:srgbClr val="FF0000"/>
              </a:solidFill>
              <a:cs typeface="Arial" panose="020B0604020202020204" pitchFamily="34" charset="0"/>
            </a:endParaRPr>
          </a:p>
          <a:p>
            <a:pPr lvl="1"/>
            <a:endParaRPr lang="es-ES" sz="1350" dirty="0">
              <a:cs typeface="Arial" panose="020B0604020202020204" pitchFamily="34" charset="0"/>
            </a:endParaRPr>
          </a:p>
          <a:p>
            <a:pPr lvl="1"/>
            <a:endParaRPr lang="es-ES" sz="1350" dirty="0">
              <a:cs typeface="Arial" panose="020B0604020202020204" pitchFamily="34" charset="0"/>
            </a:endParaRPr>
          </a:p>
          <a:p>
            <a:pPr lvl="1"/>
            <a:endParaRPr lang="es-ES" sz="1350" dirty="0">
              <a:cs typeface="Arial" panose="020B0604020202020204" pitchFamily="34" charset="0"/>
            </a:endParaRPr>
          </a:p>
          <a:p>
            <a:pPr lvl="1">
              <a:buClr>
                <a:srgbClr val="DE0400"/>
              </a:buClr>
            </a:pPr>
            <a:endParaRPr lang="es-ES_tradnl" sz="975" dirty="0">
              <a:solidFill>
                <a:srgbClr val="000000">
                  <a:lumMod val="65000"/>
                  <a:lumOff val="35000"/>
                </a:srgbClr>
              </a:solidFill>
            </a:endParaRPr>
          </a:p>
          <a:p>
            <a:pPr lvl="0">
              <a:buClr>
                <a:srgbClr val="DE0400"/>
              </a:buClr>
            </a:pPr>
            <a:endParaRPr lang="es-ES_tradnl" sz="1050" dirty="0"/>
          </a:p>
        </p:txBody>
      </p:sp>
      <p:pic>
        <p:nvPicPr>
          <p:cNvPr id="3" name="Imagen 2"/>
          <p:cNvPicPr>
            <a:picLocks noChangeAspect="1"/>
          </p:cNvPicPr>
          <p:nvPr/>
        </p:nvPicPr>
        <p:blipFill>
          <a:blip r:embed="rId2"/>
          <a:stretch>
            <a:fillRect/>
          </a:stretch>
        </p:blipFill>
        <p:spPr>
          <a:xfrm>
            <a:off x="4826522" y="728657"/>
            <a:ext cx="4072379" cy="4184905"/>
          </a:xfrm>
          <a:prstGeom prst="rect">
            <a:avLst/>
          </a:prstGeom>
        </p:spPr>
      </p:pic>
      <p:pic>
        <p:nvPicPr>
          <p:cNvPr id="8" name="Imagen 7"/>
          <p:cNvPicPr>
            <a:picLocks noChangeAspect="1"/>
          </p:cNvPicPr>
          <p:nvPr/>
        </p:nvPicPr>
        <p:blipFill>
          <a:blip r:embed="rId3"/>
          <a:stretch>
            <a:fillRect/>
          </a:stretch>
        </p:blipFill>
        <p:spPr>
          <a:xfrm>
            <a:off x="447773" y="728657"/>
            <a:ext cx="361950" cy="247650"/>
          </a:xfrm>
          <a:prstGeom prst="rect">
            <a:avLst/>
          </a:prstGeom>
        </p:spPr>
      </p:pic>
    </p:spTree>
    <p:extLst>
      <p:ext uri="{BB962C8B-B14F-4D97-AF65-F5344CB8AC3E}">
        <p14:creationId xmlns:p14="http://schemas.microsoft.com/office/powerpoint/2010/main" val="233365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7190" y="110197"/>
            <a:ext cx="8100629" cy="511972"/>
          </a:xfrm>
        </p:spPr>
        <p:txBody>
          <a:bodyPr/>
          <a:lstStyle/>
          <a:p>
            <a:r>
              <a:rPr lang="es-ES_tradnl" dirty="0" smtClean="0">
                <a:effectLst>
                  <a:outerShdw blurRad="38100" dist="38100" dir="2700000" algn="tl">
                    <a:srgbClr val="000000">
                      <a:alpha val="43137"/>
                    </a:srgbClr>
                  </a:outerShdw>
                </a:effectLst>
              </a:rPr>
              <a:t>Facturación</a:t>
            </a:r>
            <a:r>
              <a:rPr lang="es-ES_tradnl" dirty="0" smtClean="0"/>
              <a:t/>
            </a:r>
            <a:br>
              <a:rPr lang="es-ES_tradnl" dirty="0" smtClean="0"/>
            </a:br>
            <a:r>
              <a:rPr lang="es-ES_tradnl" dirty="0" smtClean="0"/>
              <a:t/>
            </a:r>
            <a:br>
              <a:rPr lang="es-ES_tradnl" dirty="0" smtClean="0"/>
            </a:br>
            <a:r>
              <a:rPr lang="es-ES_tradnl" sz="1400" dirty="0" smtClean="0"/>
              <a:t/>
            </a:r>
            <a:br>
              <a:rPr lang="es-ES_tradnl" sz="1400" dirty="0" smtClean="0"/>
            </a:br>
            <a:r>
              <a:rPr lang="es-ES" sz="1400" b="0" dirty="0">
                <a:solidFill>
                  <a:schemeClr val="tx1"/>
                </a:solidFill>
                <a:ea typeface="+mn-ea"/>
                <a:cs typeface="+mn-cs"/>
              </a:rPr>
              <a:t>En esta sección </a:t>
            </a:r>
            <a:r>
              <a:rPr lang="es-ES" sz="1400" b="0" dirty="0" smtClean="0">
                <a:solidFill>
                  <a:schemeClr val="tx1"/>
                </a:solidFill>
                <a:ea typeface="+mn-ea"/>
                <a:cs typeface="+mn-cs"/>
              </a:rPr>
              <a:t>puedes consultar el </a:t>
            </a:r>
            <a:r>
              <a:rPr lang="es-ES" sz="1400" b="0" dirty="0">
                <a:solidFill>
                  <a:schemeClr val="tx1"/>
                </a:solidFill>
                <a:ea typeface="+mn-ea"/>
                <a:cs typeface="+mn-cs"/>
              </a:rPr>
              <a:t>coste total del último mes asociado a la </a:t>
            </a:r>
            <a:r>
              <a:rPr lang="es-ES" sz="1400" b="0" dirty="0" smtClean="0">
                <a:solidFill>
                  <a:schemeClr val="tx1"/>
                </a:solidFill>
                <a:ea typeface="+mn-ea"/>
                <a:cs typeface="+mn-cs"/>
              </a:rPr>
              <a:t>cuenta y descargar la factura en </a:t>
            </a:r>
            <a:r>
              <a:rPr lang="es-ES" sz="1400" b="0" dirty="0">
                <a:solidFill>
                  <a:schemeClr val="tx1"/>
                </a:solidFill>
                <a:ea typeface="+mn-ea"/>
                <a:cs typeface="+mn-cs"/>
              </a:rPr>
              <a:t>varios formatos a elegir (Excel y PDF</a:t>
            </a:r>
            <a:r>
              <a:rPr lang="es-ES" sz="1400" b="0" dirty="0" smtClean="0">
                <a:solidFill>
                  <a:schemeClr val="tx1"/>
                </a:solidFill>
                <a:ea typeface="+mn-ea"/>
                <a:cs typeface="+mn-cs"/>
              </a:rPr>
              <a:t>). Para acceder a esta sección , el </a:t>
            </a:r>
            <a:r>
              <a:rPr lang="es-ES" sz="1400" b="0" dirty="0">
                <a:solidFill>
                  <a:schemeClr val="tx1"/>
                </a:solidFill>
                <a:ea typeface="+mn-ea"/>
                <a:cs typeface="+mn-cs"/>
              </a:rPr>
              <a:t>autorizado debe tener el </a:t>
            </a:r>
            <a:r>
              <a:rPr lang="es-ES" sz="1400" dirty="0">
                <a:solidFill>
                  <a:schemeClr val="tx1"/>
                </a:solidFill>
                <a:ea typeface="+mn-ea"/>
                <a:cs typeface="+mn-cs"/>
              </a:rPr>
              <a:t>permiso</a:t>
            </a:r>
            <a:r>
              <a:rPr lang="es-ES" sz="1400" b="0" dirty="0">
                <a:solidFill>
                  <a:schemeClr val="tx1"/>
                </a:solidFill>
                <a:ea typeface="+mn-ea"/>
                <a:cs typeface="+mn-cs"/>
              </a:rPr>
              <a:t> de </a:t>
            </a:r>
            <a:r>
              <a:rPr lang="es-ES" sz="1400" b="0" dirty="0" smtClean="0">
                <a:solidFill>
                  <a:schemeClr val="tx1"/>
                </a:solidFill>
                <a:ea typeface="+mn-ea"/>
                <a:cs typeface="+mn-cs"/>
              </a:rPr>
              <a:t>facturación. En el histórico, </a:t>
            </a:r>
            <a:r>
              <a:rPr lang="es-ES_tradnl" sz="1400" b="0" dirty="0" smtClean="0">
                <a:solidFill>
                  <a:schemeClr val="tx1"/>
                </a:solidFill>
                <a:ea typeface="+mn-ea"/>
                <a:cs typeface="+mn-cs"/>
              </a:rPr>
              <a:t>dispones de </a:t>
            </a:r>
            <a:r>
              <a:rPr lang="es-ES_tradnl" sz="1400" b="0" dirty="0">
                <a:solidFill>
                  <a:schemeClr val="tx1"/>
                </a:solidFill>
                <a:ea typeface="+mn-ea"/>
                <a:cs typeface="+mn-cs"/>
              </a:rPr>
              <a:t>las </a:t>
            </a:r>
            <a:r>
              <a:rPr lang="es-ES" sz="1400" b="0" dirty="0">
                <a:solidFill>
                  <a:schemeClr val="tx1"/>
                </a:solidFill>
                <a:ea typeface="+mn-ea"/>
                <a:cs typeface="+mn-cs"/>
              </a:rPr>
              <a:t>las facturas de los últimos 12 </a:t>
            </a:r>
            <a:r>
              <a:rPr lang="es-ES" sz="1400" b="0" dirty="0" smtClean="0">
                <a:solidFill>
                  <a:schemeClr val="tx1"/>
                </a:solidFill>
                <a:ea typeface="+mn-ea"/>
                <a:cs typeface="+mn-cs"/>
              </a:rPr>
              <a:t>meses.</a:t>
            </a:r>
            <a:endParaRPr lang="en-GB" sz="1400" b="0" dirty="0">
              <a:solidFill>
                <a:schemeClr val="tx1"/>
              </a:solidFill>
              <a:ea typeface="+mn-ea"/>
              <a:cs typeface="+mn-cs"/>
            </a:endParaRPr>
          </a:p>
        </p:txBody>
      </p:sp>
      <p:sp>
        <p:nvSpPr>
          <p:cNvPr id="4" name="3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6</a:t>
            </a:fld>
            <a:endParaRPr lang="en-GB" dirty="0">
              <a:solidFill>
                <a:srgbClr val="FFFFFF"/>
              </a:solidFill>
            </a:endParaRPr>
          </a:p>
        </p:txBody>
      </p:sp>
      <p:pic>
        <p:nvPicPr>
          <p:cNvPr id="7" name="Imagen 6"/>
          <p:cNvPicPr>
            <a:picLocks noChangeAspect="1"/>
          </p:cNvPicPr>
          <p:nvPr/>
        </p:nvPicPr>
        <p:blipFill>
          <a:blip r:embed="rId2"/>
          <a:stretch>
            <a:fillRect/>
          </a:stretch>
        </p:blipFill>
        <p:spPr>
          <a:xfrm>
            <a:off x="4609888" y="2155211"/>
            <a:ext cx="4289393" cy="2171692"/>
          </a:xfrm>
          <a:prstGeom prst="rect">
            <a:avLst/>
          </a:prstGeom>
        </p:spPr>
      </p:pic>
      <p:sp>
        <p:nvSpPr>
          <p:cNvPr id="5" name="Rectángulo 4"/>
          <p:cNvSpPr/>
          <p:nvPr/>
        </p:nvSpPr>
        <p:spPr>
          <a:xfrm>
            <a:off x="73041" y="612279"/>
            <a:ext cx="4231158"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Consulta e histórico de </a:t>
            </a:r>
            <a:r>
              <a:rPr lang="es-ES_tradnl" sz="2000" b="1" dirty="0">
                <a:solidFill>
                  <a:schemeClr val="bg2"/>
                </a:solidFill>
                <a:cs typeface="Arial" charset="0"/>
              </a:rPr>
              <a:t>Facturas</a:t>
            </a:r>
          </a:p>
        </p:txBody>
      </p:sp>
      <p:pic>
        <p:nvPicPr>
          <p:cNvPr id="6" name="Imagen 5"/>
          <p:cNvPicPr>
            <a:picLocks noChangeAspect="1"/>
          </p:cNvPicPr>
          <p:nvPr/>
        </p:nvPicPr>
        <p:blipFill>
          <a:blip r:embed="rId3"/>
          <a:stretch>
            <a:fillRect/>
          </a:stretch>
        </p:blipFill>
        <p:spPr>
          <a:xfrm>
            <a:off x="720546" y="1992477"/>
            <a:ext cx="2852129" cy="2752764"/>
          </a:xfrm>
          <a:prstGeom prst="rect">
            <a:avLst/>
          </a:prstGeom>
        </p:spPr>
      </p:pic>
      <p:sp>
        <p:nvSpPr>
          <p:cNvPr id="8" name="Rectángulo redondeado 7"/>
          <p:cNvSpPr/>
          <p:nvPr/>
        </p:nvSpPr>
        <p:spPr>
          <a:xfrm>
            <a:off x="1626965" y="3076963"/>
            <a:ext cx="475212" cy="235670"/>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9" name="Rectángulo redondeado 8"/>
          <p:cNvSpPr/>
          <p:nvPr/>
        </p:nvSpPr>
        <p:spPr>
          <a:xfrm>
            <a:off x="7104328" y="2413263"/>
            <a:ext cx="635078" cy="197962"/>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0" name="Flecha izquierda 9"/>
          <p:cNvSpPr/>
          <p:nvPr/>
        </p:nvSpPr>
        <p:spPr>
          <a:xfrm rot="10800000">
            <a:off x="4122063" y="3169481"/>
            <a:ext cx="296739" cy="143151"/>
          </a:xfrm>
          <a:prstGeom prst="lef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34355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84454"/>
            <a:ext cx="7905236" cy="962395"/>
          </a:xfrm>
        </p:spPr>
        <p:txBody>
          <a:bodyPr/>
          <a:lstStyle/>
          <a:p>
            <a:r>
              <a:rPr lang="es-ES" sz="1400" dirty="0" smtClean="0">
                <a:effectLst>
                  <a:outerShdw blurRad="38100" dist="38100" dir="2700000" algn="tl">
                    <a:srgbClr val="000000">
                      <a:alpha val="43137"/>
                    </a:srgbClr>
                  </a:outerShdw>
                </a:effectLst>
              </a:rPr>
              <a:t/>
            </a:r>
            <a:br>
              <a:rPr lang="es-ES" sz="1400" dirty="0" smtClean="0">
                <a:effectLst>
                  <a:outerShdw blurRad="38100" dist="38100" dir="2700000" algn="tl">
                    <a:srgbClr val="000000">
                      <a:alpha val="43137"/>
                    </a:srgbClr>
                  </a:outerShdw>
                </a:effectLst>
              </a:rPr>
            </a:br>
            <a:r>
              <a:rPr lang="es-ES" sz="1400" dirty="0" smtClean="0">
                <a:effectLst>
                  <a:outerShdw blurRad="38100" dist="38100" dir="2700000" algn="tl">
                    <a:srgbClr val="000000">
                      <a:alpha val="43137"/>
                    </a:srgbClr>
                  </a:outerShdw>
                </a:effectLst>
              </a:rPr>
              <a:t> </a:t>
            </a:r>
            <a:r>
              <a:rPr lang="es-ES" sz="1400" b="0" dirty="0" smtClean="0">
                <a:solidFill>
                  <a:schemeClr val="tx1"/>
                </a:solidFill>
              </a:rPr>
              <a:t>A </a:t>
            </a:r>
            <a:r>
              <a:rPr lang="es-ES" sz="1400" b="0" dirty="0">
                <a:solidFill>
                  <a:schemeClr val="tx1"/>
                </a:solidFill>
              </a:rPr>
              <a:t>través de la opción  “</a:t>
            </a:r>
            <a:r>
              <a:rPr lang="es-ES" sz="1400" dirty="0">
                <a:solidFill>
                  <a:schemeClr val="tx1"/>
                </a:solidFill>
              </a:rPr>
              <a:t>Descargas Especiales</a:t>
            </a:r>
            <a:r>
              <a:rPr lang="es-ES" sz="1400" b="0" dirty="0">
                <a:solidFill>
                  <a:schemeClr val="tx1"/>
                </a:solidFill>
              </a:rPr>
              <a:t>” </a:t>
            </a:r>
            <a:r>
              <a:rPr lang="es-ES" sz="1400" b="0" dirty="0" smtClean="0">
                <a:solidFill>
                  <a:schemeClr val="tx1"/>
                </a:solidFill>
              </a:rPr>
              <a:t>obtienes la </a:t>
            </a:r>
            <a:r>
              <a:rPr lang="es-ES" sz="1400" b="0" dirty="0">
                <a:solidFill>
                  <a:schemeClr val="tx1"/>
                </a:solidFill>
              </a:rPr>
              <a:t>factura en </a:t>
            </a:r>
            <a:r>
              <a:rPr lang="es-ES" sz="1400" b="0" dirty="0" smtClean="0">
                <a:solidFill>
                  <a:schemeClr val="tx1"/>
                </a:solidFill>
              </a:rPr>
              <a:t>TXT de la cuenta seleccionada.</a:t>
            </a:r>
            <a:r>
              <a:rPr lang="es-ES" sz="1400" b="0" dirty="0">
                <a:solidFill>
                  <a:schemeClr val="tx1"/>
                </a:solidFill>
              </a:rPr>
              <a:t/>
            </a:r>
            <a:br>
              <a:rPr lang="es-ES" sz="1400" b="0" dirty="0">
                <a:solidFill>
                  <a:schemeClr val="tx1"/>
                </a:solidFill>
              </a:rPr>
            </a:br>
            <a:r>
              <a:rPr lang="es-ES" sz="900" b="0" dirty="0" smtClean="0">
                <a:solidFill>
                  <a:schemeClr val="tx1"/>
                </a:solidFill>
              </a:rPr>
              <a:t> </a:t>
            </a:r>
            <a:endParaRPr lang="en-GB" sz="900" b="0" dirty="0">
              <a:solidFill>
                <a:schemeClr val="tx1"/>
              </a:solidFill>
            </a:endParaRPr>
          </a:p>
        </p:txBody>
      </p:sp>
      <p:sp>
        <p:nvSpPr>
          <p:cNvPr id="4" name="3 Marcador de número de diapositiva"/>
          <p:cNvSpPr>
            <a:spLocks noGrp="1"/>
          </p:cNvSpPr>
          <p:nvPr>
            <p:ph type="sldNum" sz="quarter" idx="10"/>
          </p:nvPr>
        </p:nvSpPr>
        <p:spPr/>
        <p:txBody>
          <a:bodyPr/>
          <a:lstStyle/>
          <a:p>
            <a:fld id="{72A83A2B-3358-44F8-83A0-4598795D8FB5}" type="slidenum">
              <a:rPr lang="en-GB" smtClean="0">
                <a:solidFill>
                  <a:srgbClr val="FFFFFF"/>
                </a:solidFill>
              </a:rPr>
              <a:pPr/>
              <a:t>7</a:t>
            </a:fld>
            <a:endParaRPr lang="en-GB" dirty="0">
              <a:solidFill>
                <a:srgbClr val="FFFFFF"/>
              </a:solidFill>
            </a:endParaRPr>
          </a:p>
        </p:txBody>
      </p:sp>
      <p:pic>
        <p:nvPicPr>
          <p:cNvPr id="5" name="Imagen 4"/>
          <p:cNvPicPr>
            <a:picLocks noChangeAspect="1"/>
          </p:cNvPicPr>
          <p:nvPr/>
        </p:nvPicPr>
        <p:blipFill>
          <a:blip r:embed="rId3"/>
          <a:stretch>
            <a:fillRect/>
          </a:stretch>
        </p:blipFill>
        <p:spPr>
          <a:xfrm>
            <a:off x="1752342" y="1478809"/>
            <a:ext cx="5266296" cy="3664691"/>
          </a:xfrm>
          <a:prstGeom prst="rect">
            <a:avLst/>
          </a:prstGeom>
        </p:spPr>
      </p:pic>
      <p:sp>
        <p:nvSpPr>
          <p:cNvPr id="6" name="1 Título"/>
          <p:cNvSpPr txBox="1">
            <a:spLocks/>
          </p:cNvSpPr>
          <p:nvPr/>
        </p:nvSpPr>
        <p:spPr>
          <a:xfrm>
            <a:off x="432872" y="63822"/>
            <a:ext cx="5516166" cy="51197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Vodafone Rg" pitchFamily="34" charset="0"/>
                <a:ea typeface="+mj-ea"/>
                <a:cs typeface="+mj-cs"/>
              </a:defRPr>
            </a:lvl1pPr>
          </a:lstStyle>
          <a:p>
            <a:r>
              <a:rPr lang="es-ES_tradnl" dirty="0" smtClean="0">
                <a:effectLst>
                  <a:outerShdw blurRad="38100" dist="38100" dir="2700000" algn="tl">
                    <a:srgbClr val="000000">
                      <a:alpha val="43137"/>
                    </a:srgbClr>
                  </a:outerShdw>
                </a:effectLst>
              </a:rPr>
              <a:t>Facturación</a:t>
            </a:r>
            <a:r>
              <a:rPr lang="es-ES_tradnl" dirty="0" smtClean="0"/>
              <a:t/>
            </a:r>
            <a:br>
              <a:rPr lang="es-ES_tradnl" dirty="0" smtClean="0"/>
            </a:br>
            <a:r>
              <a:rPr lang="es-ES_tradnl" dirty="0" smtClean="0"/>
              <a:t/>
            </a:r>
            <a:br>
              <a:rPr lang="es-ES_tradnl" dirty="0" smtClean="0"/>
            </a:br>
            <a:endParaRPr lang="en-GB" sz="1200" b="0" dirty="0">
              <a:solidFill>
                <a:schemeClr val="tx1"/>
              </a:solidFill>
              <a:ea typeface="+mn-ea"/>
              <a:cs typeface="+mn-cs"/>
            </a:endParaRPr>
          </a:p>
        </p:txBody>
      </p:sp>
      <p:sp>
        <p:nvSpPr>
          <p:cNvPr id="7" name="Rectángulo 6"/>
          <p:cNvSpPr/>
          <p:nvPr/>
        </p:nvSpPr>
        <p:spPr>
          <a:xfrm>
            <a:off x="82027" y="560777"/>
            <a:ext cx="3108928" cy="400110"/>
          </a:xfrm>
          <a:prstGeom prst="rect">
            <a:avLst/>
          </a:prstGeom>
        </p:spPr>
        <p:txBody>
          <a:bodyPr wrap="none">
            <a:spAutoFit/>
          </a:bodyPr>
          <a:lstStyle/>
          <a:p>
            <a:pPr marL="609600" lvl="1" indent="-342900">
              <a:buFont typeface="Wingdings" panose="05000000000000000000" pitchFamily="2" charset="2"/>
              <a:buChar char="q"/>
            </a:pPr>
            <a:r>
              <a:rPr lang="es-ES_tradnl" sz="2000" b="1" dirty="0" smtClean="0">
                <a:solidFill>
                  <a:schemeClr val="bg2"/>
                </a:solidFill>
                <a:cs typeface="Arial" charset="0"/>
              </a:rPr>
              <a:t>Descargas especiales</a:t>
            </a:r>
            <a:endParaRPr lang="es-ES_tradnl" sz="2000" b="1" dirty="0">
              <a:solidFill>
                <a:schemeClr val="bg2"/>
              </a:solidFill>
              <a:cs typeface="Arial" charset="0"/>
            </a:endParaRPr>
          </a:p>
        </p:txBody>
      </p:sp>
    </p:spTree>
    <p:extLst>
      <p:ext uri="{BB962C8B-B14F-4D97-AF65-F5344CB8AC3E}">
        <p14:creationId xmlns:p14="http://schemas.microsoft.com/office/powerpoint/2010/main" val="420579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1 CuadroTexto"/>
          <p:cNvSpPr txBox="1">
            <a:spLocks noChangeArrowheads="1"/>
          </p:cNvSpPr>
          <p:nvPr/>
        </p:nvSpPr>
        <p:spPr bwMode="auto">
          <a:xfrm>
            <a:off x="358292" y="205108"/>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spcBef>
                <a:spcPct val="0"/>
              </a:spcBef>
            </a:pPr>
            <a:r>
              <a:rPr lang="es-ES" sz="2400" b="1" dirty="0">
                <a:solidFill>
                  <a:schemeClr val="accent1"/>
                </a:solidFill>
                <a:effectLst>
                  <a:outerShdw blurRad="38100" dist="38100" dir="2700000" algn="tl">
                    <a:srgbClr val="000000">
                      <a:alpha val="43137"/>
                    </a:srgbClr>
                  </a:outerShdw>
                </a:effectLst>
                <a:ea typeface="+mj-ea"/>
                <a:cs typeface="+mj-cs"/>
              </a:rPr>
              <a:t>Gestión de Consumo</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33797" name="1 Rectángulo"/>
          <p:cNvSpPr>
            <a:spLocks noChangeArrowheads="1"/>
          </p:cNvSpPr>
          <p:nvPr/>
        </p:nvSpPr>
        <p:spPr bwMode="auto">
          <a:xfrm>
            <a:off x="200110" y="1843547"/>
            <a:ext cx="3089844"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1400" dirty="0" smtClean="0">
                <a:solidFill>
                  <a:srgbClr val="000000"/>
                </a:solidFill>
              </a:rPr>
              <a:t>Aquí </a:t>
            </a:r>
            <a:r>
              <a:rPr lang="es-ES" sz="1400" dirty="0">
                <a:solidFill>
                  <a:srgbClr val="000000"/>
                </a:solidFill>
              </a:rPr>
              <a:t>puede </a:t>
            </a:r>
            <a:r>
              <a:rPr lang="es-ES" sz="1400" b="1" dirty="0">
                <a:solidFill>
                  <a:srgbClr val="000000"/>
                </a:solidFill>
              </a:rPr>
              <a:t>consultar el consumo </a:t>
            </a:r>
            <a:r>
              <a:rPr lang="es-ES" sz="1400" dirty="0">
                <a:solidFill>
                  <a:srgbClr val="000000"/>
                </a:solidFill>
              </a:rPr>
              <a:t>de datos o minutos que le queda en este mes. </a:t>
            </a:r>
          </a:p>
          <a:p>
            <a:endParaRPr lang="es-ES" sz="1400" b="1" dirty="0">
              <a:solidFill>
                <a:schemeClr val="bg2"/>
              </a:solidFill>
            </a:endParaRPr>
          </a:p>
          <a:p>
            <a:pPr algn="just"/>
            <a:r>
              <a:rPr lang="es-ES" sz="1400" dirty="0" smtClean="0">
                <a:solidFill>
                  <a:srgbClr val="000000"/>
                </a:solidFill>
              </a:rPr>
              <a:t>En </a:t>
            </a:r>
            <a:r>
              <a:rPr lang="es-ES" sz="1400" dirty="0">
                <a:solidFill>
                  <a:srgbClr val="000000"/>
                </a:solidFill>
              </a:rPr>
              <a:t>este </a:t>
            </a:r>
            <a:r>
              <a:rPr lang="es-ES" sz="1400" dirty="0" smtClean="0">
                <a:solidFill>
                  <a:srgbClr val="000000"/>
                </a:solidFill>
              </a:rPr>
              <a:t>apartado, puedes </a:t>
            </a:r>
            <a:r>
              <a:rPr lang="es-ES" sz="1400" dirty="0">
                <a:solidFill>
                  <a:srgbClr val="000000"/>
                </a:solidFill>
              </a:rPr>
              <a:t>comprobar lo que </a:t>
            </a:r>
            <a:r>
              <a:rPr lang="es-ES" sz="1400" dirty="0" smtClean="0">
                <a:solidFill>
                  <a:srgbClr val="000000"/>
                </a:solidFill>
              </a:rPr>
              <a:t>te </a:t>
            </a:r>
            <a:r>
              <a:rPr lang="es-ES" sz="1400" dirty="0">
                <a:solidFill>
                  <a:srgbClr val="000000"/>
                </a:solidFill>
              </a:rPr>
              <a:t>queda de consumo incluido en </a:t>
            </a:r>
            <a:r>
              <a:rPr lang="es-ES" sz="1400" dirty="0" smtClean="0">
                <a:solidFill>
                  <a:srgbClr val="000000"/>
                </a:solidFill>
              </a:rPr>
              <a:t>tu </a:t>
            </a:r>
            <a:r>
              <a:rPr lang="es-ES" sz="1400" dirty="0">
                <a:solidFill>
                  <a:srgbClr val="000000"/>
                </a:solidFill>
              </a:rPr>
              <a:t>tarifa </a:t>
            </a:r>
            <a:r>
              <a:rPr lang="es-ES" sz="1400" dirty="0" smtClean="0">
                <a:solidFill>
                  <a:srgbClr val="000000"/>
                </a:solidFill>
              </a:rPr>
              <a:t>de voz y datos.  </a:t>
            </a:r>
            <a:endParaRPr lang="en-GB" sz="1400" dirty="0">
              <a:solidFill>
                <a:srgbClr val="000000"/>
              </a:solidFill>
            </a:endParaRPr>
          </a:p>
          <a:p>
            <a:pPr algn="just"/>
            <a:endParaRPr lang="es-ES" sz="1050" b="1" dirty="0">
              <a:solidFill>
                <a:srgbClr val="FF0000"/>
              </a:solidFill>
            </a:endParaRPr>
          </a:p>
        </p:txBody>
      </p:sp>
      <p:sp>
        <p:nvSpPr>
          <p:cNvPr id="3" name="Rectángulo 2"/>
          <p:cNvSpPr/>
          <p:nvPr/>
        </p:nvSpPr>
        <p:spPr>
          <a:xfrm>
            <a:off x="115269" y="962378"/>
            <a:ext cx="2407710" cy="400110"/>
          </a:xfrm>
          <a:prstGeom prst="rect">
            <a:avLst/>
          </a:prstGeom>
        </p:spPr>
        <p:txBody>
          <a:bodyPr wrap="none">
            <a:spAutoFit/>
          </a:bodyPr>
          <a:lstStyle/>
          <a:p>
            <a:pPr marL="342900" indent="-342900" eaLnBrk="1" hangingPunct="1">
              <a:lnSpc>
                <a:spcPct val="100000"/>
              </a:lnSpc>
              <a:buFont typeface="Wingdings" panose="05000000000000000000" pitchFamily="2" charset="2"/>
              <a:buChar char="q"/>
            </a:pPr>
            <a:r>
              <a:rPr lang="es-ES" sz="2000" b="1" dirty="0">
                <a:solidFill>
                  <a:schemeClr val="bg2"/>
                </a:solidFill>
                <a:latin typeface="Vodafone Rg" pitchFamily="34" charset="0"/>
                <a:cs typeface="Arial" charset="0"/>
              </a:rPr>
              <a:t>Cuanto me queda</a:t>
            </a:r>
          </a:p>
        </p:txBody>
      </p:sp>
      <p:pic>
        <p:nvPicPr>
          <p:cNvPr id="4" name="Imagen 3"/>
          <p:cNvPicPr>
            <a:picLocks noChangeAspect="1"/>
          </p:cNvPicPr>
          <p:nvPr/>
        </p:nvPicPr>
        <p:blipFill>
          <a:blip r:embed="rId4"/>
          <a:stretch>
            <a:fillRect/>
          </a:stretch>
        </p:blipFill>
        <p:spPr>
          <a:xfrm>
            <a:off x="3457941" y="962378"/>
            <a:ext cx="5580564" cy="3475908"/>
          </a:xfrm>
          <a:prstGeom prst="rect">
            <a:avLst/>
          </a:prstGeom>
        </p:spPr>
      </p:pic>
    </p:spTree>
    <p:custDataLst>
      <p:tags r:id="rId1"/>
    </p:custDataLst>
    <p:extLst>
      <p:ext uri="{BB962C8B-B14F-4D97-AF65-F5344CB8AC3E}">
        <p14:creationId xmlns:p14="http://schemas.microsoft.com/office/powerpoint/2010/main" val="246372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1 CuadroTexto"/>
          <p:cNvSpPr txBox="1">
            <a:spLocks noChangeArrowheads="1"/>
          </p:cNvSpPr>
          <p:nvPr/>
        </p:nvSpPr>
        <p:spPr bwMode="auto">
          <a:xfrm>
            <a:off x="552961" y="185174"/>
            <a:ext cx="454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E88"/>
                </a:solidFill>
                <a:latin typeface="Vodafone Rg" pitchFamily="34" charset="0"/>
                <a:cs typeface="Arial" charset="0"/>
              </a:defRPr>
            </a:lvl1pPr>
            <a:lvl2pPr marL="742950" indent="-285750" eaLnBrk="0" hangingPunct="0">
              <a:defRPr sz="1600">
                <a:solidFill>
                  <a:srgbClr val="000E88"/>
                </a:solidFill>
                <a:latin typeface="Vodafone Rg" pitchFamily="34" charset="0"/>
                <a:cs typeface="Arial" charset="0"/>
              </a:defRPr>
            </a:lvl2pPr>
            <a:lvl3pPr marL="1143000" indent="-228600" eaLnBrk="0" hangingPunct="0">
              <a:defRPr sz="1600">
                <a:solidFill>
                  <a:srgbClr val="000E88"/>
                </a:solidFill>
                <a:latin typeface="Vodafone Rg" pitchFamily="34" charset="0"/>
                <a:cs typeface="Arial" charset="0"/>
              </a:defRPr>
            </a:lvl3pPr>
            <a:lvl4pPr marL="1600200" indent="-228600" eaLnBrk="0" hangingPunct="0">
              <a:defRPr sz="1600">
                <a:solidFill>
                  <a:srgbClr val="000E88"/>
                </a:solidFill>
                <a:latin typeface="Vodafone Rg" pitchFamily="34" charset="0"/>
                <a:cs typeface="Arial" charset="0"/>
              </a:defRPr>
            </a:lvl4pPr>
            <a:lvl5pPr marL="2057400" indent="-228600" eaLnBrk="0" hangingPunct="0">
              <a:defRPr sz="1600">
                <a:solidFill>
                  <a:srgbClr val="000E88"/>
                </a:solidFill>
                <a:latin typeface="Vodafone Rg" pitchFamily="34" charset="0"/>
                <a:cs typeface="Arial" charset="0"/>
              </a:defRPr>
            </a:lvl5pPr>
            <a:lvl6pPr marL="25146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6pPr>
            <a:lvl7pPr marL="29718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7pPr>
            <a:lvl8pPr marL="34290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8pPr>
            <a:lvl9pPr marL="3886200" indent="-228600" eaLnBrk="0" fontAlgn="base" hangingPunct="0">
              <a:lnSpc>
                <a:spcPct val="120000"/>
              </a:lnSpc>
              <a:spcBef>
                <a:spcPct val="30000"/>
              </a:spcBef>
              <a:spcAft>
                <a:spcPct val="0"/>
              </a:spcAft>
              <a:defRPr sz="1600">
                <a:solidFill>
                  <a:srgbClr val="000E88"/>
                </a:solidFill>
                <a:latin typeface="Vodafone Rg" pitchFamily="34" charset="0"/>
                <a:cs typeface="Arial" charset="0"/>
              </a:defRPr>
            </a:lvl9pPr>
          </a:lstStyle>
          <a:p>
            <a:pPr eaLnBrk="1" hangingPunct="1">
              <a:spcBef>
                <a:spcPct val="0"/>
              </a:spcBef>
            </a:pPr>
            <a:r>
              <a:rPr lang="es-ES" sz="2400" b="1" dirty="0">
                <a:solidFill>
                  <a:schemeClr val="accent1"/>
                </a:solidFill>
                <a:effectLst>
                  <a:outerShdw blurRad="38100" dist="38100" dir="2700000" algn="tl">
                    <a:srgbClr val="000000">
                      <a:alpha val="43137"/>
                    </a:srgbClr>
                  </a:outerShdw>
                </a:effectLst>
                <a:ea typeface="+mj-ea"/>
                <a:cs typeface="+mj-cs"/>
              </a:rPr>
              <a:t>Gestión de Consumo</a:t>
            </a:r>
            <a:endParaRPr lang="en-GB" sz="2400" b="1" dirty="0">
              <a:solidFill>
                <a:schemeClr val="accent1"/>
              </a:solidFill>
              <a:effectLst>
                <a:outerShdw blurRad="38100" dist="38100" dir="2700000" algn="tl">
                  <a:srgbClr val="000000">
                    <a:alpha val="43137"/>
                  </a:srgbClr>
                </a:outerShdw>
              </a:effectLst>
              <a:ea typeface="+mj-ea"/>
              <a:cs typeface="+mj-cs"/>
            </a:endParaRPr>
          </a:p>
        </p:txBody>
      </p:sp>
      <p:sp>
        <p:nvSpPr>
          <p:cNvPr id="33797" name="1 Rectángulo"/>
          <p:cNvSpPr>
            <a:spLocks noChangeArrowheads="1"/>
          </p:cNvSpPr>
          <p:nvPr/>
        </p:nvSpPr>
        <p:spPr bwMode="auto">
          <a:xfrm>
            <a:off x="552961" y="1167921"/>
            <a:ext cx="80631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sz="1200" dirty="0">
                <a:solidFill>
                  <a:srgbClr val="000000"/>
                </a:solidFill>
              </a:rPr>
              <a:t> </a:t>
            </a:r>
            <a:r>
              <a:rPr lang="es-ES" sz="1400" dirty="0" smtClean="0">
                <a:solidFill>
                  <a:srgbClr val="000000"/>
                </a:solidFill>
              </a:rPr>
              <a:t>Puedes </a:t>
            </a:r>
            <a:r>
              <a:rPr lang="es-ES" sz="1400" b="1" dirty="0" smtClean="0">
                <a:solidFill>
                  <a:srgbClr val="000000"/>
                </a:solidFill>
              </a:rPr>
              <a:t>consultar </a:t>
            </a:r>
            <a:r>
              <a:rPr lang="es-ES" sz="1400" b="1" dirty="0">
                <a:solidFill>
                  <a:srgbClr val="000000"/>
                </a:solidFill>
              </a:rPr>
              <a:t>el consumo </a:t>
            </a:r>
            <a:r>
              <a:rPr lang="es-ES" sz="1400" dirty="0">
                <a:solidFill>
                  <a:srgbClr val="000000"/>
                </a:solidFill>
              </a:rPr>
              <a:t>que </a:t>
            </a:r>
            <a:r>
              <a:rPr lang="es-ES" sz="1400" dirty="0" smtClean="0">
                <a:solidFill>
                  <a:srgbClr val="000000"/>
                </a:solidFill>
              </a:rPr>
              <a:t>llevas </a:t>
            </a:r>
            <a:r>
              <a:rPr lang="es-ES" sz="1400" dirty="0">
                <a:solidFill>
                  <a:srgbClr val="000000"/>
                </a:solidFill>
              </a:rPr>
              <a:t>en este mes sin esperar a que se cierre </a:t>
            </a:r>
            <a:r>
              <a:rPr lang="es-ES" sz="1400" dirty="0" smtClean="0">
                <a:solidFill>
                  <a:srgbClr val="000000"/>
                </a:solidFill>
              </a:rPr>
              <a:t>de la </a:t>
            </a:r>
            <a:r>
              <a:rPr lang="es-ES" sz="1400" dirty="0">
                <a:solidFill>
                  <a:srgbClr val="000000"/>
                </a:solidFill>
              </a:rPr>
              <a:t>facturación. </a:t>
            </a:r>
            <a:r>
              <a:rPr lang="es-ES" sz="1400" dirty="0" smtClean="0">
                <a:solidFill>
                  <a:srgbClr val="000000"/>
                </a:solidFill>
              </a:rPr>
              <a:t>Puedes </a:t>
            </a:r>
            <a:r>
              <a:rPr lang="es-ES" sz="1400" dirty="0">
                <a:solidFill>
                  <a:srgbClr val="000000"/>
                </a:solidFill>
              </a:rPr>
              <a:t>visualizar un resumen de consumo a nivel cuenta en las pestaña de </a:t>
            </a:r>
            <a:r>
              <a:rPr lang="es-ES" sz="1400" dirty="0">
                <a:solidFill>
                  <a:srgbClr val="EA0000"/>
                </a:solidFill>
              </a:rPr>
              <a:t>“Resumen de Consumo” </a:t>
            </a:r>
            <a:r>
              <a:rPr lang="es-ES" sz="1400" dirty="0">
                <a:solidFill>
                  <a:srgbClr val="000000"/>
                </a:solidFill>
              </a:rPr>
              <a:t>y el detalle del consumo a nivel línea, en la pestaña </a:t>
            </a:r>
            <a:r>
              <a:rPr lang="es-ES" sz="1400" dirty="0">
                <a:solidFill>
                  <a:srgbClr val="EA0000"/>
                </a:solidFill>
              </a:rPr>
              <a:t>“Detalle de consumo</a:t>
            </a:r>
            <a:r>
              <a:rPr lang="es-ES" sz="1400" dirty="0" smtClean="0">
                <a:solidFill>
                  <a:srgbClr val="EA0000"/>
                </a:solidFill>
              </a:rPr>
              <a:t>”, </a:t>
            </a:r>
            <a:r>
              <a:rPr lang="es-ES" sz="1400" dirty="0" smtClean="0"/>
              <a:t>y descargarlo </a:t>
            </a:r>
            <a:r>
              <a:rPr lang="es-ES" sz="1400" dirty="0" smtClean="0">
                <a:solidFill>
                  <a:srgbClr val="000000"/>
                </a:solidFill>
              </a:rPr>
              <a:t>en </a:t>
            </a:r>
            <a:r>
              <a:rPr lang="es-ES" sz="1400" dirty="0">
                <a:solidFill>
                  <a:srgbClr val="000000"/>
                </a:solidFill>
              </a:rPr>
              <a:t>Excel.</a:t>
            </a:r>
          </a:p>
        </p:txBody>
      </p:sp>
      <p:sp>
        <p:nvSpPr>
          <p:cNvPr id="3" name="Rectángulo 2"/>
          <p:cNvSpPr/>
          <p:nvPr/>
        </p:nvSpPr>
        <p:spPr>
          <a:xfrm>
            <a:off x="473388" y="658596"/>
            <a:ext cx="2351285" cy="400110"/>
          </a:xfrm>
          <a:prstGeom prst="rect">
            <a:avLst/>
          </a:prstGeom>
        </p:spPr>
        <p:txBody>
          <a:bodyPr wrap="none">
            <a:spAutoFit/>
          </a:bodyPr>
          <a:lstStyle/>
          <a:p>
            <a:pPr marL="342900" indent="-342900" eaLnBrk="1" hangingPunct="1">
              <a:lnSpc>
                <a:spcPct val="100000"/>
              </a:lnSpc>
              <a:buFont typeface="Wingdings" panose="05000000000000000000" pitchFamily="2" charset="2"/>
              <a:buChar char="q"/>
            </a:pPr>
            <a:r>
              <a:rPr lang="es-ES" sz="2000" b="1" dirty="0">
                <a:solidFill>
                  <a:schemeClr val="bg2"/>
                </a:solidFill>
                <a:latin typeface="Vodafone Rg" pitchFamily="34" charset="0"/>
                <a:cs typeface="Arial" charset="0"/>
              </a:rPr>
              <a:t>Consumo </a:t>
            </a:r>
            <a:r>
              <a:rPr lang="es-ES" sz="2000" b="1" dirty="0" smtClean="0">
                <a:solidFill>
                  <a:schemeClr val="bg2"/>
                </a:solidFill>
                <a:latin typeface="Vodafone Rg" pitchFamily="34" charset="0"/>
                <a:cs typeface="Arial" charset="0"/>
              </a:rPr>
              <a:t>onLine</a:t>
            </a:r>
            <a:endParaRPr lang="es-ES" sz="2000" b="1" dirty="0">
              <a:solidFill>
                <a:schemeClr val="bg2"/>
              </a:solidFill>
              <a:latin typeface="Vodafone Rg" pitchFamily="34" charset="0"/>
              <a:cs typeface="Arial" charset="0"/>
            </a:endParaRPr>
          </a:p>
        </p:txBody>
      </p:sp>
      <p:pic>
        <p:nvPicPr>
          <p:cNvPr id="4" name="Imagen 3"/>
          <p:cNvPicPr>
            <a:picLocks noChangeAspect="1"/>
          </p:cNvPicPr>
          <p:nvPr/>
        </p:nvPicPr>
        <p:blipFill>
          <a:blip r:embed="rId4"/>
          <a:stretch>
            <a:fillRect/>
          </a:stretch>
        </p:blipFill>
        <p:spPr>
          <a:xfrm>
            <a:off x="319304" y="2067878"/>
            <a:ext cx="4342764" cy="2646933"/>
          </a:xfrm>
          <a:prstGeom prst="rect">
            <a:avLst/>
          </a:prstGeom>
        </p:spPr>
      </p:pic>
      <p:pic>
        <p:nvPicPr>
          <p:cNvPr id="5" name="Imagen 4"/>
          <p:cNvPicPr>
            <a:picLocks noChangeAspect="1"/>
          </p:cNvPicPr>
          <p:nvPr/>
        </p:nvPicPr>
        <p:blipFill>
          <a:blip r:embed="rId5"/>
          <a:stretch>
            <a:fillRect/>
          </a:stretch>
        </p:blipFill>
        <p:spPr>
          <a:xfrm>
            <a:off x="4929718" y="2055973"/>
            <a:ext cx="4011359" cy="2658838"/>
          </a:xfrm>
          <a:prstGeom prst="rect">
            <a:avLst/>
          </a:prstGeom>
        </p:spPr>
      </p:pic>
      <p:sp>
        <p:nvSpPr>
          <p:cNvPr id="9" name="Rectángulo redondeado 8"/>
          <p:cNvSpPr/>
          <p:nvPr/>
        </p:nvSpPr>
        <p:spPr>
          <a:xfrm>
            <a:off x="1579524" y="2838210"/>
            <a:ext cx="597016" cy="108788"/>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
        <p:nvSpPr>
          <p:cNvPr id="11" name="Rectángulo redondeado 10"/>
          <p:cNvSpPr/>
          <p:nvPr/>
        </p:nvSpPr>
        <p:spPr>
          <a:xfrm>
            <a:off x="6718064" y="2769296"/>
            <a:ext cx="597016" cy="108788"/>
          </a:xfrm>
          <a:prstGeom prst="roundRect">
            <a:avLst/>
          </a:prstGeom>
          <a:noFill/>
          <a:ln w="254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pic>
        <p:nvPicPr>
          <p:cNvPr id="6" name="Imagen 5"/>
          <p:cNvPicPr>
            <a:picLocks noChangeAspect="1"/>
          </p:cNvPicPr>
          <p:nvPr/>
        </p:nvPicPr>
        <p:blipFill>
          <a:blip r:embed="rId6"/>
          <a:stretch>
            <a:fillRect/>
          </a:stretch>
        </p:blipFill>
        <p:spPr>
          <a:xfrm>
            <a:off x="6098215" y="4714811"/>
            <a:ext cx="2433729" cy="232682"/>
          </a:xfrm>
          <a:prstGeom prst="rect">
            <a:avLst/>
          </a:prstGeom>
        </p:spPr>
      </p:pic>
      <p:sp>
        <p:nvSpPr>
          <p:cNvPr id="7" name="Flecha derecha 6"/>
          <p:cNvSpPr/>
          <p:nvPr/>
        </p:nvSpPr>
        <p:spPr>
          <a:xfrm>
            <a:off x="5443058" y="4785821"/>
            <a:ext cx="593888" cy="116341"/>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s-ES" sz="1000" kern="1200" dirty="0" smtClean="0">
              <a:solidFill>
                <a:srgbClr val="34342B"/>
              </a:solidFill>
              <a:latin typeface="Vodafone Rg" pitchFamily="34" charset="0"/>
              <a:ea typeface="+mn-ea"/>
              <a:cs typeface="+mn-cs"/>
            </a:endParaRPr>
          </a:p>
        </p:txBody>
      </p:sp>
    </p:spTree>
    <p:custDataLst>
      <p:tags r:id="rId1"/>
    </p:custDataLst>
    <p:extLst>
      <p:ext uri="{BB962C8B-B14F-4D97-AF65-F5344CB8AC3E}">
        <p14:creationId xmlns:p14="http://schemas.microsoft.com/office/powerpoint/2010/main" val="12869271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d3a71009-eea3-439d-9ad1-4ba123b10620"/>
  <p:tag name="ARTICULATE_SLIDE_PAUSE" val="1"/>
  <p:tag name="ARTICULATE_NAV_LEVEL" val="1"/>
  <p:tag name="ARTICULATE_PLAYLIST_ID" val="-1"/>
  <p:tag name="ARTICULATE_LOCK_SLIDE" val="0"/>
  <p:tag name="ARTICULATE_SLIDE_NAV"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d3a71009-eea3-439d-9ad1-4ba123b10669"/>
  <p:tag name="ARTICULATE_SLIDE_PAUSE" val="1"/>
  <p:tag name="ARTICULATE_NAV_LEVEL" val="1"/>
  <p:tag name="ARTICULATE_HIDE_SLIDE" val="1"/>
  <p:tag name="ARTICULATE_PLAYLIST_ID" val="-1"/>
  <p:tag name="ARTICULATE_LOCK_SLIDE" val="0"/>
  <p:tag name="ARTICULATE_SLIDE_NAV" val="49"/>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d3a71009-eea3-439d-9ad1-4ba123b10669"/>
  <p:tag name="ARTICULATE_SLIDE_PAUSE" val="1"/>
  <p:tag name="ARTICULATE_NAV_LEVEL" val="1"/>
  <p:tag name="ARTICULATE_HIDE_SLIDE" val="1"/>
  <p:tag name="ARTICULATE_PLAYLIST_ID" val="-1"/>
  <p:tag name="ARTICULATE_LOCK_SLIDE" val="0"/>
  <p:tag name="ARTICULATE_SLIDE_NAV" val="49"/>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d3a71009-eea3-439d-9ad1-4ba123b10663"/>
  <p:tag name="ARTICULATE_SLIDE_PAUSE" val="1"/>
  <p:tag name="ARTICULATE_NAV_LEVEL" val="1"/>
  <p:tag name="ARTICULATE_HIDE_SLIDE" val="1"/>
  <p:tag name="ARTICULATE_PLAYLIST_ID" val="-1"/>
  <p:tag name="ARTICULATE_LOCK_SLIDE" val="0"/>
  <p:tag name="ARTICULATE_SLIDE_NAV" val="44"/>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d3a71009-eea3-439d-9ad1-4ba123b10663"/>
  <p:tag name="ARTICULATE_SLIDE_PAUSE" val="1"/>
  <p:tag name="ARTICULATE_NAV_LEVEL" val="1"/>
  <p:tag name="ARTICULATE_HIDE_SLIDE" val="1"/>
  <p:tag name="ARTICULATE_PLAYLIST_ID" val="-1"/>
  <p:tag name="ARTICULATE_LOCK_SLIDE" val="0"/>
  <p:tag name="ARTICULATE_SLIDE_NAV" val="4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3a71009-eea3-439d-9ad1-4ba123b10620"/>
  <p:tag name="ARTICULATE_SLIDE_PAUSE" val="1"/>
  <p:tag name="ARTICULATE_NAV_LEVEL" val="1"/>
  <p:tag name="ARTICULATE_PLAYLIST_ID" val="-1"/>
  <p:tag name="ARTICULATE_LOCK_SLIDE" val="0"/>
  <p:tag name="ARTICULATE_SLIDE_NAV" val="3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d3a71009-eea3-439d-9ad1-4ba123b10659"/>
  <p:tag name="ARTICULATE_SLIDE_PAUSE" val="1"/>
  <p:tag name="ARTICULATE_NAV_LEVEL" val="1"/>
  <p:tag name="ARTICULATE_PLAYLIST_ID" val="-1"/>
  <p:tag name="ARTICULATE_LOCK_SLIDE" val="0"/>
  <p:tag name="ARTICULATE_SLIDE_NAV" val="43"/>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d3a71009-eea3-439d-9ad1-4ba123b10669"/>
  <p:tag name="ARTICULATE_SLIDE_PAUSE" val="1"/>
  <p:tag name="ARTICULATE_NAV_LEVEL" val="1"/>
  <p:tag name="ARTICULATE_HIDE_SLIDE" val="1"/>
  <p:tag name="ARTICULATE_PLAYLIST_ID" val="-1"/>
  <p:tag name="ARTICULATE_LOCK_SLIDE" val="0"/>
  <p:tag name="ARTICULATE_SLIDE_NAV" val="49"/>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3a71009-eea3-439d-9ad1-4ba123b10669"/>
  <p:tag name="ARTICULATE_SLIDE_PAUSE" val="1"/>
  <p:tag name="ARTICULATE_NAV_LEVEL" val="1"/>
  <p:tag name="ARTICULATE_HIDE_SLIDE" val="1"/>
  <p:tag name="ARTICULATE_PLAYLIST_ID" val="-1"/>
  <p:tag name="ARTICULATE_LOCK_SLIDE" val="0"/>
  <p:tag name="ARTICULATE_SLIDE_NAV" val="49"/>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a71009-eea3-439d-9ad1-4ba123b10669"/>
  <p:tag name="ARTICULATE_SLIDE_PAUSE" val="1"/>
  <p:tag name="ARTICULATE_NAV_LEVEL" val="1"/>
  <p:tag name="ARTICULATE_HIDE_SLIDE" val="1"/>
  <p:tag name="ARTICULATE_PLAYLIST_ID" val="-1"/>
  <p:tag name="ARTICULATE_LOCK_SLIDE" val="0"/>
  <p:tag name="ARTICULATE_SLIDE_NAV" val="49"/>
</p:tagLst>
</file>

<file path=ppt/theme/theme1.xml><?xml version="1.0" encoding="utf-8"?>
<a:theme xmlns:a="http://schemas.openxmlformats.org/drawingml/2006/main" name="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sz="1600" dirty="0" smtClean="0">
            <a:latin typeface="Vodafone Rg"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52C30A9A26E246A542D4ACB4B1853A" ma:contentTypeVersion="13" ma:contentTypeDescription="Create a new document." ma:contentTypeScope="" ma:versionID="9f3f3e3fe898342768756f671b117bd8">
  <xsd:schema xmlns:xsd="http://www.w3.org/2001/XMLSchema" xmlns:xs="http://www.w3.org/2001/XMLSchema" xmlns:p="http://schemas.microsoft.com/office/2006/metadata/properties" xmlns:ns3="140a2cc3-50a7-427a-bece-6384c97ef94c" xmlns:ns4="9b77a4c8-7f6e-4821-b907-47a3831c8b4b" targetNamespace="http://schemas.microsoft.com/office/2006/metadata/properties" ma:root="true" ma:fieldsID="223b0b7669eafbc4912e83dea0b42b52" ns3:_="" ns4:_="">
    <xsd:import namespace="140a2cc3-50a7-427a-bece-6384c97ef94c"/>
    <xsd:import namespace="9b77a4c8-7f6e-4821-b907-47a3831c8b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a2cc3-50a7-427a-bece-6384c97ef9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77a4c8-7f6e-4821-b907-47a3831c8b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5E68FA-31B0-4A33-9784-EBE7C3ED1803}">
  <ds:schemaRefs>
    <ds:schemaRef ds:uri="9b77a4c8-7f6e-4821-b907-47a3831c8b4b"/>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140a2cc3-50a7-427a-bece-6384c97ef94c"/>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9C9C0409-0634-469F-9212-C22519C1C615}">
  <ds:schemaRefs>
    <ds:schemaRef ds:uri="http://schemas.microsoft.com/sharepoint/v3/contenttype/forms"/>
  </ds:schemaRefs>
</ds:datastoreItem>
</file>

<file path=customXml/itemProps3.xml><?xml version="1.0" encoding="utf-8"?>
<ds:datastoreItem xmlns:ds="http://schemas.openxmlformats.org/officeDocument/2006/customXml" ds:itemID="{255DB6C2-0A72-4CE2-ADB2-2EC1164C3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0a2cc3-50a7-427a-bece-6384c97ef94c"/>
    <ds:schemaRef ds:uri="9b77a4c8-7f6e-4821-b907-47a3831c8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Presentación en pantalla (16:9)</PresentationFormat>
  <Paragraphs>350</Paragraphs>
  <Slides>45</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Arial</vt:lpstr>
      <vt:lpstr>Calibri</vt:lpstr>
      <vt:lpstr>Vodafone Rg</vt:lpstr>
      <vt:lpstr>Wingdings</vt:lpstr>
      <vt:lpstr>Vodafone</vt:lpstr>
      <vt:lpstr>Presentación de PowerPoint</vt:lpstr>
      <vt:lpstr>¿Necesita consultar y gestionar los servicios que tiene contratados con Vodafone ? </vt:lpstr>
      <vt:lpstr>Funcionalidades autogestión individual.</vt:lpstr>
      <vt:lpstr>Funcionalidades autogestión online.</vt:lpstr>
      <vt:lpstr>Mi cuenta .</vt:lpstr>
      <vt:lpstr>Facturación   En esta sección puedes consultar el coste total del último mes asociado a la cuenta y descargar la factura en varios formatos a elegir (Excel y PDF). Para acceder a esta sección , el autorizado debe tener el permiso de facturación. En el histórico, dispones de las las facturas de los últimos 12 meses.</vt:lpstr>
      <vt:lpstr>  A través de la opción  “Descargas Especiales” obtienes la factura en TXT de la cuenta seleccionada.  </vt:lpstr>
      <vt:lpstr>Presentación de PowerPoint</vt:lpstr>
      <vt:lpstr>Presentación de PowerPoint</vt:lpstr>
      <vt:lpstr>Gestión de Consumo </vt:lpstr>
      <vt:lpstr>Gestión de Consumo  </vt:lpstr>
      <vt:lpstr>Gestión de líneas</vt:lpstr>
      <vt:lpstr>Gestión de líneas</vt:lpstr>
      <vt:lpstr>Presentación de PowerPoint</vt:lpstr>
      <vt:lpstr>Presentación de PowerPoint</vt:lpstr>
      <vt:lpstr>Presentación de PowerPoint</vt:lpstr>
      <vt:lpstr>Presentación de PowerPoint</vt:lpstr>
      <vt:lpstr>Gestión de líneas  </vt:lpstr>
      <vt:lpstr>Gestión de líneas</vt:lpstr>
      <vt:lpstr>Gestión de líneas</vt:lpstr>
      <vt:lpstr>Presentación de PowerPoint</vt:lpstr>
      <vt:lpstr>Presentación de PowerPoint</vt:lpstr>
      <vt:lpstr>Presentación de PowerPoint</vt:lpstr>
      <vt:lpstr>Presentación de PowerPoint</vt:lpstr>
      <vt:lpstr>Presentación de PowerPoint</vt:lpstr>
      <vt:lpstr>Cambio Tarjeta Sim</vt:lpstr>
      <vt:lpstr>Presentación de PowerPoint</vt:lpstr>
      <vt:lpstr>Presentación de PowerPoint</vt:lpstr>
      <vt:lpstr>Presentación de PowerPoint</vt:lpstr>
      <vt:lpstr>Presentación de PowerPoint</vt:lpstr>
      <vt:lpstr>Solicitudes Masivas</vt:lpstr>
      <vt:lpstr>Desde Área de Clientes accedemos con usuario y contraseña a la pantalla de inicio:</vt:lpstr>
      <vt:lpstr>En el menú de la izquierda debemos seleccionar la opción de Solicitudes Masivas. Elegimos el CIF a gestionar en el desplegable:</vt:lpstr>
      <vt:lpstr>Seleccionamos el tipo                y subtipo             de gestión a realizar (como figura en el ejemplo):</vt:lpstr>
      <vt:lpstr>       Según el tipo de gestión que seleccionemos, nos dará la opción de:         Elegir entre gestionar una o varias líneas.                                               Descargar directamente un formulario para la solicitud -</vt:lpstr>
      <vt:lpstr>GESTIONAR UNA LÍNEA.            Llevará al cliente a la gestión solicitada. Seleccionaremos el CIF a gestionar e introduciremos el nº de teléfono en “Escribe a mano el número de la línea”, pulsamos ENTER y continuar. </vt:lpstr>
      <vt:lpstr>GESTIONAR VARIAS LÍNEAS.         Seleccionamos en el menú Solicitudes Masivas. Elegimos el CIF a gestionar, descargamos el formulario excel, (*)cumplimentamos y anexamos (como se ve en el ejemplo). El cliente debe renombrar el fichero según la gestión mas el CIF de su empresa.</vt:lpstr>
      <vt:lpstr>GESTIONAR VARIAS LÍNEAS  </vt:lpstr>
      <vt:lpstr>GESTIÓN DE LA SOLICITUD</vt:lpstr>
      <vt:lpstr>Pautas a tener en cuenta:</vt:lpstr>
      <vt:lpstr>Gestor Red de Empresas: Acceso a la VPN</vt:lpstr>
      <vt:lpstr>13. Oficina Vodafone</vt:lpstr>
      <vt:lpstr>13. Oficina Vodafone</vt:lpstr>
      <vt:lpstr>Gestión de Servicios Centralita </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PowerPoint Template &amp; Usage</dc:title>
  <dc:creator/>
  <cp:lastModifiedBy/>
  <cp:revision>99</cp:revision>
  <cp:lastPrinted>2011-08-30T12:20:26Z</cp:lastPrinted>
  <dcterms:created xsi:type="dcterms:W3CDTF">2013-08-14T12:09:46Z</dcterms:created>
  <dcterms:modified xsi:type="dcterms:W3CDTF">2021-01-07T12:09:51Z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0x0101000952C30A9A26E246A542D4ACB4B1853A</vt:lpwstr>
  </property>
  <property fmtid="{D5CDD505-2E9C-101B-9397-08002B2CF9AE}" pid="4" name="_dlc_DocIdItemGuid">
    <vt:lpwstr>9a99c463-3236-4f00-895f-acada85b8d3c</vt:lpwstr>
  </property>
  <property fmtid="{D5CDD505-2E9C-101B-9397-08002B2CF9AE}" pid="5" name="LastModifiedEmail">
    <vt:lpwstr>juan.hurtado@vodafone.com</vt:lpwstr>
  </property>
  <property fmtid="{D5CDD505-2E9C-101B-9397-08002B2CF9AE}" pid="6" name="VGSP_EWA_CTYPE_Confidentiality">
    <vt:lpwstr>1;#C2|40b4359c-cd73-4445-95f6-43cbb3ffd46d</vt:lpwstr>
  </property>
  <property fmtid="{D5CDD505-2E9C-101B-9397-08002B2CF9AE}" pid="7" name="VGSP_EWA_CTYPE_ContentSource">
    <vt:lpwstr>2;#SharePoint2010|fcaeeae2-9af0-487f-9880-4740ddb5402c</vt:lpwstr>
  </property>
  <property fmtid="{D5CDD505-2E9C-101B-9397-08002B2CF9AE}" pid="8" name="MSIP_Label_0359f705-2ba0-454b-9cfc-6ce5bcaac040_Enabled">
    <vt:lpwstr>True</vt:lpwstr>
  </property>
  <property fmtid="{D5CDD505-2E9C-101B-9397-08002B2CF9AE}" pid="9" name="MSIP_Label_0359f705-2ba0-454b-9cfc-6ce5bcaac040_SiteId">
    <vt:lpwstr>68283f3b-8487-4c86-adb3-a5228f18b893</vt:lpwstr>
  </property>
  <property fmtid="{D5CDD505-2E9C-101B-9397-08002B2CF9AE}" pid="10" name="MSIP_Label_0359f705-2ba0-454b-9cfc-6ce5bcaac040_Owner">
    <vt:lpwstr>andres.valle@vodafone.com</vt:lpwstr>
  </property>
  <property fmtid="{D5CDD505-2E9C-101B-9397-08002B2CF9AE}" pid="11" name="MSIP_Label_0359f705-2ba0-454b-9cfc-6ce5bcaac040_SetDate">
    <vt:lpwstr>2018-08-08T11:22:29.0277472Z</vt:lpwstr>
  </property>
  <property fmtid="{D5CDD505-2E9C-101B-9397-08002B2CF9AE}" pid="12" name="MSIP_Label_0359f705-2ba0-454b-9cfc-6ce5bcaac040_Name">
    <vt:lpwstr>[C2] - Internal</vt:lpwstr>
  </property>
  <property fmtid="{D5CDD505-2E9C-101B-9397-08002B2CF9AE}" pid="13" name="MSIP_Label_0359f705-2ba0-454b-9cfc-6ce5bcaac040_Application">
    <vt:lpwstr>Microsoft Azure Information Protection</vt:lpwstr>
  </property>
  <property fmtid="{D5CDD505-2E9C-101B-9397-08002B2CF9AE}" pid="14" name="MSIP_Label_0359f705-2ba0-454b-9cfc-6ce5bcaac040_Extended_MSFT_Method">
    <vt:lpwstr>Automatic</vt:lpwstr>
  </property>
  <property fmtid="{D5CDD505-2E9C-101B-9397-08002B2CF9AE}" pid="15" name="Sensitivity">
    <vt:lpwstr>[C2] - Internal</vt:lpwstr>
  </property>
</Properties>
</file>